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9" r:id="rId3"/>
    <p:sldId id="264" r:id="rId4"/>
    <p:sldId id="275" r:id="rId5"/>
    <p:sldId id="277" r:id="rId6"/>
    <p:sldId id="268" r:id="rId7"/>
  </p:sldIdLst>
  <p:sldSz cx="9144000" cy="6858000" type="screen4x3"/>
  <p:notesSz cx="7077075" cy="8520113"/>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C1C1C"/>
    <a:srgbClr val="303030"/>
    <a:srgbClr val="FF0000"/>
    <a:srgbClr val="C00000"/>
    <a:srgbClr val="232323"/>
    <a:srgbClr val="080808"/>
    <a:srgbClr val="FFCC66"/>
    <a:srgbClr val="11111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4" autoAdjust="0"/>
    <p:restoredTop sz="94660"/>
  </p:normalViewPr>
  <p:slideViewPr>
    <p:cSldViewPr snapToGrid="0">
      <p:cViewPr varScale="1">
        <p:scale>
          <a:sx n="48" d="100"/>
          <a:sy n="48" d="100"/>
        </p:scale>
        <p:origin x="-840" y="-102"/>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 y="0"/>
            <a:ext cx="3066733" cy="426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defRPr sz="1200">
                <a:latin typeface="Arial" charset="0"/>
              </a:defRPr>
            </a:lvl1pPr>
          </a:lstStyle>
          <a:p>
            <a:pPr>
              <a:defRPr/>
            </a:pPr>
            <a:endParaRPr lang="en-GB" dirty="0"/>
          </a:p>
        </p:txBody>
      </p:sp>
      <p:sp>
        <p:nvSpPr>
          <p:cNvPr id="3075" name="Rectangle 3"/>
          <p:cNvSpPr>
            <a:spLocks noGrp="1" noChangeArrowheads="1"/>
          </p:cNvSpPr>
          <p:nvPr>
            <p:ph type="dt" idx="1"/>
          </p:nvPr>
        </p:nvSpPr>
        <p:spPr bwMode="auto">
          <a:xfrm>
            <a:off x="4008710" y="0"/>
            <a:ext cx="3066733" cy="426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lvl1pPr algn="r">
              <a:defRPr sz="1200">
                <a:latin typeface="Arial" charset="0"/>
              </a:defRPr>
            </a:lvl1pPr>
          </a:lstStyle>
          <a:p>
            <a:pPr>
              <a:defRPr/>
            </a:pPr>
            <a:endParaRPr lang="en-GB" dirty="0"/>
          </a:p>
        </p:txBody>
      </p:sp>
      <p:sp>
        <p:nvSpPr>
          <p:cNvPr id="12292" name="Rectangle 4"/>
          <p:cNvSpPr>
            <a:spLocks noGrp="1" noRot="1" noChangeAspect="1" noChangeArrowheads="1" noTextEdit="1"/>
          </p:cNvSpPr>
          <p:nvPr>
            <p:ph type="sldImg" idx="2"/>
          </p:nvPr>
        </p:nvSpPr>
        <p:spPr bwMode="auto">
          <a:xfrm>
            <a:off x="1408113" y="638175"/>
            <a:ext cx="4260850" cy="3195638"/>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3077" name="Rectangle 5"/>
          <p:cNvSpPr>
            <a:spLocks noGrp="1" noChangeArrowheads="1"/>
          </p:cNvSpPr>
          <p:nvPr>
            <p:ph type="body" sz="quarter" idx="3"/>
          </p:nvPr>
        </p:nvSpPr>
        <p:spPr bwMode="auto">
          <a:xfrm>
            <a:off x="707708" y="4047054"/>
            <a:ext cx="5661660" cy="38340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936" tIns="46968" rIns="93936" bIns="4696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5" y="8092628"/>
            <a:ext cx="3066733" cy="426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defRPr sz="1200">
                <a:latin typeface="Arial" charset="0"/>
              </a:defRPr>
            </a:lvl1pPr>
          </a:lstStyle>
          <a:p>
            <a:pPr>
              <a:defRPr/>
            </a:pPr>
            <a:endParaRPr lang="en-GB" dirty="0"/>
          </a:p>
        </p:txBody>
      </p:sp>
      <p:sp>
        <p:nvSpPr>
          <p:cNvPr id="3079" name="Rectangle 7"/>
          <p:cNvSpPr>
            <a:spLocks noGrp="1" noChangeArrowheads="1"/>
          </p:cNvSpPr>
          <p:nvPr>
            <p:ph type="sldNum" sz="quarter" idx="5"/>
          </p:nvPr>
        </p:nvSpPr>
        <p:spPr bwMode="auto">
          <a:xfrm>
            <a:off x="4008710" y="8092628"/>
            <a:ext cx="3066733" cy="426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936" tIns="46968" rIns="93936" bIns="46968" numCol="1" anchor="b" anchorCtr="0" compatLnSpc="1">
            <a:prstTxWarp prst="textNoShape">
              <a:avLst/>
            </a:prstTxWarp>
          </a:bodyPr>
          <a:lstStyle>
            <a:lvl1pPr algn="r">
              <a:defRPr sz="1200"/>
            </a:lvl1pPr>
          </a:lstStyle>
          <a:p>
            <a:fld id="{DD5E7531-4A84-4FD9-A161-30367B2EF1E2}" type="slidenum">
              <a:rPr lang="en-GB" altLang="en-US"/>
              <a:pPr/>
              <a:t>‹#›</a:t>
            </a:fld>
            <a:endParaRPr lang="en-GB" altLang="en-US" dirty="0"/>
          </a:p>
        </p:txBody>
      </p:sp>
    </p:spTree>
    <p:extLst>
      <p:ext uri="{BB962C8B-B14F-4D97-AF65-F5344CB8AC3E}">
        <p14:creationId xmlns:p14="http://schemas.microsoft.com/office/powerpoint/2010/main" xmlns="" val="8048292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63233" indent="-293551" eaLnBrk="0" hangingPunct="0">
              <a:defRPr>
                <a:solidFill>
                  <a:schemeClr val="tx1"/>
                </a:solidFill>
                <a:latin typeface="Arial" panose="020B0604020202020204" pitchFamily="34" charset="0"/>
              </a:defRPr>
            </a:lvl2pPr>
            <a:lvl3pPr marL="1174204" indent="-234841" eaLnBrk="0" hangingPunct="0">
              <a:defRPr>
                <a:solidFill>
                  <a:schemeClr val="tx1"/>
                </a:solidFill>
                <a:latin typeface="Arial" panose="020B0604020202020204" pitchFamily="34" charset="0"/>
              </a:defRPr>
            </a:lvl3pPr>
            <a:lvl4pPr marL="1643885" indent="-234841" eaLnBrk="0" hangingPunct="0">
              <a:defRPr>
                <a:solidFill>
                  <a:schemeClr val="tx1"/>
                </a:solidFill>
                <a:latin typeface="Arial" panose="020B0604020202020204" pitchFamily="34" charset="0"/>
              </a:defRPr>
            </a:lvl4pPr>
            <a:lvl5pPr marL="2113567" indent="-234841" eaLnBrk="0" hangingPunct="0">
              <a:defRPr>
                <a:solidFill>
                  <a:schemeClr val="tx1"/>
                </a:solidFill>
                <a:latin typeface="Arial" panose="020B0604020202020204" pitchFamily="34" charset="0"/>
              </a:defRPr>
            </a:lvl5pPr>
            <a:lvl6pPr marL="2583249" indent="-234841" eaLnBrk="0" fontAlgn="base" hangingPunct="0">
              <a:spcBef>
                <a:spcPct val="0"/>
              </a:spcBef>
              <a:spcAft>
                <a:spcPct val="0"/>
              </a:spcAft>
              <a:defRPr>
                <a:solidFill>
                  <a:schemeClr val="tx1"/>
                </a:solidFill>
                <a:latin typeface="Arial" panose="020B0604020202020204" pitchFamily="34" charset="0"/>
              </a:defRPr>
            </a:lvl6pPr>
            <a:lvl7pPr marL="3052930" indent="-234841" eaLnBrk="0" fontAlgn="base" hangingPunct="0">
              <a:spcBef>
                <a:spcPct val="0"/>
              </a:spcBef>
              <a:spcAft>
                <a:spcPct val="0"/>
              </a:spcAft>
              <a:defRPr>
                <a:solidFill>
                  <a:schemeClr val="tx1"/>
                </a:solidFill>
                <a:latin typeface="Arial" panose="020B0604020202020204" pitchFamily="34" charset="0"/>
              </a:defRPr>
            </a:lvl7pPr>
            <a:lvl8pPr marL="3522612" indent="-234841" eaLnBrk="0" fontAlgn="base" hangingPunct="0">
              <a:spcBef>
                <a:spcPct val="0"/>
              </a:spcBef>
              <a:spcAft>
                <a:spcPct val="0"/>
              </a:spcAft>
              <a:defRPr>
                <a:solidFill>
                  <a:schemeClr val="tx1"/>
                </a:solidFill>
                <a:latin typeface="Arial" panose="020B0604020202020204" pitchFamily="34" charset="0"/>
              </a:defRPr>
            </a:lvl8pPr>
            <a:lvl9pPr marL="3992293" indent="-2348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542B423-187B-4D75-B34B-AC6A67CD8EF4}" type="slidenum">
              <a:rPr lang="en-GB" altLang="en-US"/>
              <a:pPr eaLnBrk="1" hangingPunct="1"/>
              <a:t>1</a:t>
            </a:fld>
            <a:endParaRPr lang="en-GB" altLang="en-US" dirty="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xmlns="" val="1553218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63233" indent="-293551" eaLnBrk="0" hangingPunct="0">
              <a:defRPr>
                <a:solidFill>
                  <a:schemeClr val="tx1"/>
                </a:solidFill>
                <a:latin typeface="Arial" panose="020B0604020202020204" pitchFamily="34" charset="0"/>
              </a:defRPr>
            </a:lvl2pPr>
            <a:lvl3pPr marL="1174204" indent="-234841" eaLnBrk="0" hangingPunct="0">
              <a:defRPr>
                <a:solidFill>
                  <a:schemeClr val="tx1"/>
                </a:solidFill>
                <a:latin typeface="Arial" panose="020B0604020202020204" pitchFamily="34" charset="0"/>
              </a:defRPr>
            </a:lvl3pPr>
            <a:lvl4pPr marL="1643885" indent="-234841" eaLnBrk="0" hangingPunct="0">
              <a:defRPr>
                <a:solidFill>
                  <a:schemeClr val="tx1"/>
                </a:solidFill>
                <a:latin typeface="Arial" panose="020B0604020202020204" pitchFamily="34" charset="0"/>
              </a:defRPr>
            </a:lvl4pPr>
            <a:lvl5pPr marL="2113567" indent="-234841" eaLnBrk="0" hangingPunct="0">
              <a:defRPr>
                <a:solidFill>
                  <a:schemeClr val="tx1"/>
                </a:solidFill>
                <a:latin typeface="Arial" panose="020B0604020202020204" pitchFamily="34" charset="0"/>
              </a:defRPr>
            </a:lvl5pPr>
            <a:lvl6pPr marL="2583249" indent="-234841" eaLnBrk="0" fontAlgn="base" hangingPunct="0">
              <a:spcBef>
                <a:spcPct val="0"/>
              </a:spcBef>
              <a:spcAft>
                <a:spcPct val="0"/>
              </a:spcAft>
              <a:defRPr>
                <a:solidFill>
                  <a:schemeClr val="tx1"/>
                </a:solidFill>
                <a:latin typeface="Arial" panose="020B0604020202020204" pitchFamily="34" charset="0"/>
              </a:defRPr>
            </a:lvl6pPr>
            <a:lvl7pPr marL="3052930" indent="-234841" eaLnBrk="0" fontAlgn="base" hangingPunct="0">
              <a:spcBef>
                <a:spcPct val="0"/>
              </a:spcBef>
              <a:spcAft>
                <a:spcPct val="0"/>
              </a:spcAft>
              <a:defRPr>
                <a:solidFill>
                  <a:schemeClr val="tx1"/>
                </a:solidFill>
                <a:latin typeface="Arial" panose="020B0604020202020204" pitchFamily="34" charset="0"/>
              </a:defRPr>
            </a:lvl7pPr>
            <a:lvl8pPr marL="3522612" indent="-234841" eaLnBrk="0" fontAlgn="base" hangingPunct="0">
              <a:spcBef>
                <a:spcPct val="0"/>
              </a:spcBef>
              <a:spcAft>
                <a:spcPct val="0"/>
              </a:spcAft>
              <a:defRPr>
                <a:solidFill>
                  <a:schemeClr val="tx1"/>
                </a:solidFill>
                <a:latin typeface="Arial" panose="020B0604020202020204" pitchFamily="34" charset="0"/>
              </a:defRPr>
            </a:lvl8pPr>
            <a:lvl9pPr marL="3992293" indent="-2348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A4AA203-C806-46BB-910F-8A411A5358A5}" type="slidenum">
              <a:rPr lang="en-GB" altLang="en-US"/>
              <a:pPr eaLnBrk="1" hangingPunct="1"/>
              <a:t>2</a:t>
            </a:fld>
            <a:endParaRPr lang="en-GB" altLang="en-US"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xmlns="" val="33585605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63233" indent="-293551" eaLnBrk="0" hangingPunct="0">
              <a:defRPr>
                <a:solidFill>
                  <a:schemeClr val="tx1"/>
                </a:solidFill>
                <a:latin typeface="Arial" panose="020B0604020202020204" pitchFamily="34" charset="0"/>
              </a:defRPr>
            </a:lvl2pPr>
            <a:lvl3pPr marL="1174204" indent="-234841" eaLnBrk="0" hangingPunct="0">
              <a:defRPr>
                <a:solidFill>
                  <a:schemeClr val="tx1"/>
                </a:solidFill>
                <a:latin typeface="Arial" panose="020B0604020202020204" pitchFamily="34" charset="0"/>
              </a:defRPr>
            </a:lvl3pPr>
            <a:lvl4pPr marL="1643885" indent="-234841" eaLnBrk="0" hangingPunct="0">
              <a:defRPr>
                <a:solidFill>
                  <a:schemeClr val="tx1"/>
                </a:solidFill>
                <a:latin typeface="Arial" panose="020B0604020202020204" pitchFamily="34" charset="0"/>
              </a:defRPr>
            </a:lvl4pPr>
            <a:lvl5pPr marL="2113567" indent="-234841" eaLnBrk="0" hangingPunct="0">
              <a:defRPr>
                <a:solidFill>
                  <a:schemeClr val="tx1"/>
                </a:solidFill>
                <a:latin typeface="Arial" panose="020B0604020202020204" pitchFamily="34" charset="0"/>
              </a:defRPr>
            </a:lvl5pPr>
            <a:lvl6pPr marL="2583249" indent="-234841" eaLnBrk="0" fontAlgn="base" hangingPunct="0">
              <a:spcBef>
                <a:spcPct val="0"/>
              </a:spcBef>
              <a:spcAft>
                <a:spcPct val="0"/>
              </a:spcAft>
              <a:defRPr>
                <a:solidFill>
                  <a:schemeClr val="tx1"/>
                </a:solidFill>
                <a:latin typeface="Arial" panose="020B0604020202020204" pitchFamily="34" charset="0"/>
              </a:defRPr>
            </a:lvl6pPr>
            <a:lvl7pPr marL="3052930" indent="-234841" eaLnBrk="0" fontAlgn="base" hangingPunct="0">
              <a:spcBef>
                <a:spcPct val="0"/>
              </a:spcBef>
              <a:spcAft>
                <a:spcPct val="0"/>
              </a:spcAft>
              <a:defRPr>
                <a:solidFill>
                  <a:schemeClr val="tx1"/>
                </a:solidFill>
                <a:latin typeface="Arial" panose="020B0604020202020204" pitchFamily="34" charset="0"/>
              </a:defRPr>
            </a:lvl7pPr>
            <a:lvl8pPr marL="3522612" indent="-234841" eaLnBrk="0" fontAlgn="base" hangingPunct="0">
              <a:spcBef>
                <a:spcPct val="0"/>
              </a:spcBef>
              <a:spcAft>
                <a:spcPct val="0"/>
              </a:spcAft>
              <a:defRPr>
                <a:solidFill>
                  <a:schemeClr val="tx1"/>
                </a:solidFill>
                <a:latin typeface="Arial" panose="020B0604020202020204" pitchFamily="34" charset="0"/>
              </a:defRPr>
            </a:lvl8pPr>
            <a:lvl9pPr marL="3992293" indent="-234841"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8733EF-7679-4791-9657-5DE1D993EE96}" type="slidenum">
              <a:rPr lang="en-GB" altLang="en-US"/>
              <a:pPr eaLnBrk="1" hangingPunct="1"/>
              <a:t>3</a:t>
            </a:fld>
            <a:endParaRPr lang="en-GB" altLang="en-US" dirty="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xmlns="" val="2819449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1C1C1C"/>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1C1C1C"/>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66C1C759-74F6-4232-B9B1-55B6F8A6E93B}" type="slidenum">
              <a:rPr lang="en-GB" altLang="en-US"/>
              <a:pPr/>
              <a:t>‹#›</a:t>
            </a:fld>
            <a:endParaRPr lang="en-GB" altLang="en-US" dirty="0"/>
          </a:p>
        </p:txBody>
      </p:sp>
    </p:spTree>
    <p:extLst>
      <p:ext uri="{BB962C8B-B14F-4D97-AF65-F5344CB8AC3E}">
        <p14:creationId xmlns:p14="http://schemas.microsoft.com/office/powerpoint/2010/main" xmlns="" val="165728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A8036D13-75FF-4D20-945F-425615BC0EA7}" type="slidenum">
              <a:rPr lang="en-GB" altLang="en-US"/>
              <a:pPr/>
              <a:t>‹#›</a:t>
            </a:fld>
            <a:endParaRPr lang="en-GB" altLang="en-US" dirty="0"/>
          </a:p>
        </p:txBody>
      </p:sp>
    </p:spTree>
    <p:extLst>
      <p:ext uri="{BB962C8B-B14F-4D97-AF65-F5344CB8AC3E}">
        <p14:creationId xmlns:p14="http://schemas.microsoft.com/office/powerpoint/2010/main" xmlns="" val="2302383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8B3D4CE2-2844-474F-84C1-9BDAEA64986C}" type="slidenum">
              <a:rPr lang="en-GB" altLang="en-US"/>
              <a:pPr/>
              <a:t>‹#›</a:t>
            </a:fld>
            <a:endParaRPr lang="en-GB" altLang="en-US" dirty="0"/>
          </a:p>
        </p:txBody>
      </p:sp>
    </p:spTree>
    <p:extLst>
      <p:ext uri="{BB962C8B-B14F-4D97-AF65-F5344CB8AC3E}">
        <p14:creationId xmlns:p14="http://schemas.microsoft.com/office/powerpoint/2010/main" xmlns="" val="1067746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dirty="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9C3B0831-A3E4-487F-9803-501B61937B10}" type="slidenum">
              <a:rPr lang="en-GB" altLang="en-US"/>
              <a:pPr/>
              <a:t>‹#›</a:t>
            </a:fld>
            <a:endParaRPr lang="en-GB" altLang="en-US" dirty="0"/>
          </a:p>
        </p:txBody>
      </p:sp>
    </p:spTree>
    <p:extLst>
      <p:ext uri="{BB962C8B-B14F-4D97-AF65-F5344CB8AC3E}">
        <p14:creationId xmlns:p14="http://schemas.microsoft.com/office/powerpoint/2010/main" xmlns="" val="11749224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7DC0899A-8E2E-420D-9B51-4D4DF85B461C}" type="slidenum">
              <a:rPr lang="en-GB" altLang="en-US"/>
              <a:pPr/>
              <a:t>‹#›</a:t>
            </a:fld>
            <a:endParaRPr lang="en-GB" altLang="en-US" dirty="0"/>
          </a:p>
        </p:txBody>
      </p:sp>
    </p:spTree>
    <p:extLst>
      <p:ext uri="{BB962C8B-B14F-4D97-AF65-F5344CB8AC3E}">
        <p14:creationId xmlns:p14="http://schemas.microsoft.com/office/powerpoint/2010/main" xmlns="" val="3468898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4DCBE11D-0571-457B-9CF8-E644BD6823C8}" type="slidenum">
              <a:rPr lang="en-GB" altLang="en-US"/>
              <a:pPr/>
              <a:t>‹#›</a:t>
            </a:fld>
            <a:endParaRPr lang="en-GB" altLang="en-US" dirty="0"/>
          </a:p>
        </p:txBody>
      </p:sp>
    </p:spTree>
    <p:extLst>
      <p:ext uri="{BB962C8B-B14F-4D97-AF65-F5344CB8AC3E}">
        <p14:creationId xmlns:p14="http://schemas.microsoft.com/office/powerpoint/2010/main" xmlns="" val="3406704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A5CC2D5D-C466-4661-9C39-0084B32A99C7}" type="slidenum">
              <a:rPr lang="en-GB" altLang="en-US"/>
              <a:pPr/>
              <a:t>‹#›</a:t>
            </a:fld>
            <a:endParaRPr lang="en-GB" altLang="en-US" dirty="0"/>
          </a:p>
        </p:txBody>
      </p:sp>
    </p:spTree>
    <p:extLst>
      <p:ext uri="{BB962C8B-B14F-4D97-AF65-F5344CB8AC3E}">
        <p14:creationId xmlns:p14="http://schemas.microsoft.com/office/powerpoint/2010/main" xmlns="" val="2450725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F15AF684-8F7A-4DCC-9262-3D1FC381E335}" type="slidenum">
              <a:rPr lang="en-GB" altLang="en-US"/>
              <a:pPr/>
              <a:t>‹#›</a:t>
            </a:fld>
            <a:endParaRPr lang="en-GB" altLang="en-US" dirty="0"/>
          </a:p>
        </p:txBody>
      </p:sp>
    </p:spTree>
    <p:extLst>
      <p:ext uri="{BB962C8B-B14F-4D97-AF65-F5344CB8AC3E}">
        <p14:creationId xmlns:p14="http://schemas.microsoft.com/office/powerpoint/2010/main" xmlns="" val="3030769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fld id="{B4BD3C24-2AAC-44B2-ADD1-0E308481C38A}" type="slidenum">
              <a:rPr lang="en-GB" altLang="en-US"/>
              <a:pPr/>
              <a:t>‹#›</a:t>
            </a:fld>
            <a:endParaRPr lang="en-GB" altLang="en-US" dirty="0"/>
          </a:p>
        </p:txBody>
      </p:sp>
    </p:spTree>
    <p:extLst>
      <p:ext uri="{BB962C8B-B14F-4D97-AF65-F5344CB8AC3E}">
        <p14:creationId xmlns:p14="http://schemas.microsoft.com/office/powerpoint/2010/main" xmlns="" val="1411974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fld id="{7B1B46BF-6F81-4BA7-B227-1BB56E04B1EA}" type="slidenum">
              <a:rPr lang="en-GB" altLang="en-US"/>
              <a:pPr/>
              <a:t>‹#›</a:t>
            </a:fld>
            <a:endParaRPr lang="en-GB" altLang="en-US" dirty="0"/>
          </a:p>
        </p:txBody>
      </p:sp>
    </p:spTree>
    <p:extLst>
      <p:ext uri="{BB962C8B-B14F-4D97-AF65-F5344CB8AC3E}">
        <p14:creationId xmlns:p14="http://schemas.microsoft.com/office/powerpoint/2010/main" xmlns="" val="384489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fld id="{7C43AE50-2A2F-4599-9BA3-BE173A6ABA1C}" type="slidenum">
              <a:rPr lang="en-GB" altLang="en-US"/>
              <a:pPr/>
              <a:t>‹#›</a:t>
            </a:fld>
            <a:endParaRPr lang="en-GB" altLang="en-US" dirty="0"/>
          </a:p>
        </p:txBody>
      </p:sp>
    </p:spTree>
    <p:extLst>
      <p:ext uri="{BB962C8B-B14F-4D97-AF65-F5344CB8AC3E}">
        <p14:creationId xmlns:p14="http://schemas.microsoft.com/office/powerpoint/2010/main" xmlns="" val="3649022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2EFED869-5754-4251-BBB5-084C6422F395}" type="slidenum">
              <a:rPr lang="en-GB" altLang="en-US"/>
              <a:pPr/>
              <a:t>‹#›</a:t>
            </a:fld>
            <a:endParaRPr lang="en-GB" altLang="en-US" dirty="0"/>
          </a:p>
        </p:txBody>
      </p:sp>
    </p:spTree>
    <p:extLst>
      <p:ext uri="{BB962C8B-B14F-4D97-AF65-F5344CB8AC3E}">
        <p14:creationId xmlns:p14="http://schemas.microsoft.com/office/powerpoint/2010/main" xmlns="" val="11502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9F68238F-8F5D-4304-8504-4F2A71A8E407}" type="slidenum">
              <a:rPr lang="en-GB" altLang="en-US"/>
              <a:pPr/>
              <a:t>‹#›</a:t>
            </a:fld>
            <a:endParaRPr lang="en-GB" altLang="en-US" dirty="0"/>
          </a:p>
        </p:txBody>
      </p:sp>
    </p:spTree>
    <p:extLst>
      <p:ext uri="{BB962C8B-B14F-4D97-AF65-F5344CB8AC3E}">
        <p14:creationId xmlns:p14="http://schemas.microsoft.com/office/powerpoint/2010/main" xmlns="" val="1758009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303030"/>
                </a:solidFill>
                <a:latin typeface="Times New Roman" pitchFamily="18" charset="0"/>
                <a:cs typeface="Times New Roman" pitchFamily="18"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rgbClr val="303030"/>
                </a:solidFill>
                <a:latin typeface="Times New Roman" pitchFamily="18" charset="0"/>
                <a:cs typeface="Times New Roman" pitchFamily="18"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303030"/>
                </a:solidFill>
              </a:defRPr>
            </a:lvl1pPr>
          </a:lstStyle>
          <a:p>
            <a:fld id="{92C6EF1E-B46B-4415-AEF8-07258E28EAD0}" type="slidenum">
              <a:rPr lang="en-GB" altLang="en-US"/>
              <a:pPr/>
              <a:t>‹#›</a:t>
            </a:fld>
            <a:endParaRPr lang="en-GB"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rgbClr val="303030"/>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2pPr>
      <a:lvl3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3pPr>
      <a:lvl4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4pPr>
      <a:lvl5pPr algn="ctr" rtl="0" eaLnBrk="0" fontAlgn="base" hangingPunct="0">
        <a:spcBef>
          <a:spcPct val="0"/>
        </a:spcBef>
        <a:spcAft>
          <a:spcPct val="0"/>
        </a:spcAft>
        <a:defRPr sz="4400">
          <a:solidFill>
            <a:srgbClr val="303030"/>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303030"/>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har char="–"/>
        <a:defRPr sz="2800">
          <a:solidFill>
            <a:srgbClr val="303030"/>
          </a:solidFill>
          <a:latin typeface="Times New Roman" pitchFamily="18" charset="0"/>
          <a:cs typeface="Times New Roman" pitchFamily="18" charset="0"/>
        </a:defRPr>
      </a:lvl2pPr>
      <a:lvl3pPr marL="1143000" indent="-228600" algn="l" rtl="0" eaLnBrk="0" fontAlgn="base" hangingPunct="0">
        <a:spcBef>
          <a:spcPct val="20000"/>
        </a:spcBef>
        <a:spcAft>
          <a:spcPct val="0"/>
        </a:spcAft>
        <a:buChar char="•"/>
        <a:defRPr sz="2400">
          <a:solidFill>
            <a:srgbClr val="303030"/>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har char="–"/>
        <a:defRPr sz="2000">
          <a:solidFill>
            <a:srgbClr val="303030"/>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har char="»"/>
        <a:defRPr sz="2000">
          <a:solidFill>
            <a:srgbClr val="303030"/>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1155700"/>
            <a:ext cx="9144000" cy="0"/>
          </a:xfrm>
          <a:prstGeom prst="line">
            <a:avLst/>
          </a:prstGeom>
          <a:ln>
            <a:solidFill>
              <a:srgbClr val="1C1C1C"/>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1509713"/>
            <a:ext cx="9144000"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46225"/>
            <a:ext cx="9144000" cy="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2053" name="TextBox 10"/>
          <p:cNvSpPr txBox="1">
            <a:spLocks noChangeArrowheads="1"/>
          </p:cNvSpPr>
          <p:nvPr/>
        </p:nvSpPr>
        <p:spPr bwMode="auto">
          <a:xfrm>
            <a:off x="3358521" y="1192213"/>
            <a:ext cx="225869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b="1" dirty="0" smtClean="0">
                <a:solidFill>
                  <a:srgbClr val="1C1C1C"/>
                </a:solidFill>
                <a:latin typeface="Times New Roman" panose="02020603050405020304" pitchFamily="18" charset="0"/>
                <a:cs typeface="Times New Roman" panose="02020603050405020304" pitchFamily="18" charset="0"/>
              </a:rPr>
              <a:t>Monday, February 2, 2015 </a:t>
            </a:r>
            <a:endParaRPr lang="en-GB" altLang="en-US" sz="1400" b="1" dirty="0">
              <a:solidFill>
                <a:srgbClr val="1C1C1C"/>
              </a:solidFill>
              <a:latin typeface="Times New Roman" panose="02020603050405020304" pitchFamily="18" charset="0"/>
              <a:cs typeface="Times New Roman" panose="02020603050405020304" pitchFamily="18" charset="0"/>
            </a:endParaRPr>
          </a:p>
        </p:txBody>
      </p:sp>
      <p:sp>
        <p:nvSpPr>
          <p:cNvPr id="2054" name="TextBox 11"/>
          <p:cNvSpPr txBox="1">
            <a:spLocks noChangeArrowheads="1"/>
          </p:cNvSpPr>
          <p:nvPr/>
        </p:nvSpPr>
        <p:spPr bwMode="auto">
          <a:xfrm>
            <a:off x="131763" y="1222375"/>
            <a:ext cx="3768725" cy="2778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200" b="1" dirty="0">
                <a:solidFill>
                  <a:srgbClr val="1C1C1C"/>
                </a:solidFill>
                <a:latin typeface="Times New Roman" panose="02020603050405020304" pitchFamily="18" charset="0"/>
                <a:cs typeface="Times New Roman" panose="02020603050405020304" pitchFamily="18" charset="0"/>
              </a:rPr>
              <a:t>Est. </a:t>
            </a:r>
            <a:r>
              <a:rPr lang="en-GB" altLang="en-US" sz="1200" b="1" dirty="0" smtClean="0">
                <a:solidFill>
                  <a:srgbClr val="1C1C1C"/>
                </a:solidFill>
                <a:latin typeface="Times New Roman" panose="02020603050405020304" pitchFamily="18" charset="0"/>
                <a:cs typeface="Times New Roman" panose="02020603050405020304" pitchFamily="18" charset="0"/>
              </a:rPr>
              <a:t>February 5, 2008</a:t>
            </a:r>
            <a:endParaRPr lang="en-GB" altLang="en-US" sz="1200" b="1" dirty="0">
              <a:solidFill>
                <a:srgbClr val="1C1C1C"/>
              </a:solidFill>
              <a:latin typeface="Times New Roman" panose="02020603050405020304" pitchFamily="18" charset="0"/>
              <a:cs typeface="Times New Roman" panose="02020603050405020304" pitchFamily="18" charset="0"/>
            </a:endParaRPr>
          </a:p>
        </p:txBody>
      </p:sp>
      <p:sp>
        <p:nvSpPr>
          <p:cNvPr id="2056" name="TextBox 13"/>
          <p:cNvSpPr txBox="1">
            <a:spLocks noChangeArrowheads="1"/>
          </p:cNvSpPr>
          <p:nvPr/>
        </p:nvSpPr>
        <p:spPr bwMode="auto">
          <a:xfrm>
            <a:off x="-52389" y="1772516"/>
            <a:ext cx="9132888" cy="7694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4400" u="sng" dirty="0" smtClean="0">
                <a:solidFill>
                  <a:srgbClr val="1C1C1C"/>
                </a:solidFill>
                <a:latin typeface="Tekton Pro" panose="020F0403020208020904" pitchFamily="34" charset="0"/>
                <a:cs typeface="Times New Roman" panose="02020603050405020304" pitchFamily="18" charset="0"/>
              </a:rPr>
              <a:t>The Ozarks’ First Nature Preschool</a:t>
            </a:r>
            <a:endParaRPr lang="en-GB" altLang="en-US" sz="4400" u="sng" dirty="0">
              <a:solidFill>
                <a:srgbClr val="1C1C1C"/>
              </a:solidFill>
              <a:latin typeface="Tekton Pro" panose="020F0403020208020904" pitchFamily="34" charset="0"/>
              <a:cs typeface="Times New Roman" panose="02020603050405020304" pitchFamily="18" charset="0"/>
            </a:endParaRPr>
          </a:p>
        </p:txBody>
      </p:sp>
      <p:sp>
        <p:nvSpPr>
          <p:cNvPr id="2057" name="TextBox 15"/>
          <p:cNvSpPr txBox="1">
            <a:spLocks noChangeArrowheads="1"/>
          </p:cNvSpPr>
          <p:nvPr/>
        </p:nvSpPr>
        <p:spPr bwMode="auto">
          <a:xfrm>
            <a:off x="251738" y="2600179"/>
            <a:ext cx="2580311" cy="443198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u="sng" dirty="0" smtClean="0">
                <a:solidFill>
                  <a:srgbClr val="1C1C1C"/>
                </a:solidFill>
                <a:latin typeface="Tempus Sans ITC" panose="04020404030D07020202" pitchFamily="82" charset="0"/>
                <a:ea typeface="Tahoma" panose="020B0604030504040204" pitchFamily="34" charset="0"/>
                <a:cs typeface="Tahoma" panose="020B0604030504040204" pitchFamily="34" charset="0"/>
              </a:rPr>
              <a:t>Notes from the Nest</a:t>
            </a:r>
          </a:p>
          <a:p>
            <a:pPr algn="just" eaLnBrk="1" hangingPunct="1"/>
            <a:r>
              <a:rPr lang="en-GB" altLang="en-US" sz="1200" dirty="0" smtClean="0">
                <a:solidFill>
                  <a:srgbClr val="1C1C1C"/>
                </a:solidFill>
                <a:latin typeface="Tempus Sans ITC" panose="04020404030D07020202" pitchFamily="82" charset="0"/>
                <a:ea typeface="Tahoma" panose="020B0604030504040204" pitchFamily="34" charset="0"/>
                <a:cs typeface="Tahoma" panose="020B0604030504040204" pitchFamily="34" charset="0"/>
              </a:rPr>
              <a:t>Hello Parents, </a:t>
            </a:r>
          </a:p>
          <a:p>
            <a:pPr algn="just" eaLnBrk="1" hangingPunct="1"/>
            <a:r>
              <a:rPr lang="en-GB" altLang="en-US" sz="1200" dirty="0" smtClean="0">
                <a:solidFill>
                  <a:srgbClr val="1C1C1C"/>
                </a:solidFill>
                <a:latin typeface="Tempus Sans ITC" panose="04020404030D07020202" pitchFamily="82" charset="0"/>
                <a:ea typeface="Tahoma" panose="020B0604030504040204" pitchFamily="34" charset="0"/>
                <a:cs typeface="Tahoma" panose="020B0604030504040204" pitchFamily="34" charset="0"/>
                <a:sym typeface="Wingdings" panose="05000000000000000000" pitchFamily="2" charset="2"/>
              </a:rPr>
              <a:t>We are working on the auto pay system but when we signed up they did not realize how many of you there are- and there is a processing time to each of these merchant accounts. We are actually going to start the auto pay in March instead of the first of February due to the processing time. I am very sorry for any inconvenience this causes (I too am looking forward to having an automated system). Please continue to leave payment for the month of February in the pink mailboxes (one week at a time or otherwise whatever meets your needs). Thanks for navigating this new technology with us! </a:t>
            </a:r>
          </a:p>
          <a:p>
            <a:pPr algn="just" eaLnBrk="1" hangingPunct="1"/>
            <a:r>
              <a:rPr lang="en-GB" altLang="en-US" sz="1200" dirty="0" smtClean="0">
                <a:solidFill>
                  <a:srgbClr val="1C1C1C"/>
                </a:solidFill>
                <a:latin typeface="Tempus Sans ITC" panose="04020404030D07020202" pitchFamily="82" charset="0"/>
                <a:ea typeface="Tahoma" panose="020B0604030504040204" pitchFamily="34" charset="0"/>
                <a:cs typeface="Tahoma" panose="020B0604030504040204" pitchFamily="34" charset="0"/>
                <a:sym typeface="Wingdings" panose="05000000000000000000" pitchFamily="2" charset="2"/>
              </a:rPr>
              <a:t>~Miss Carly</a:t>
            </a:r>
          </a:p>
          <a:p>
            <a:pPr algn="just" eaLnBrk="1" hangingPunct="1"/>
            <a:endParaRPr lang="en-GB" altLang="en-US" sz="1200" dirty="0" smtClean="0">
              <a:solidFill>
                <a:srgbClr val="1C1C1C"/>
              </a:solidFill>
              <a:latin typeface="Tempus Sans ITC" panose="04020404030D07020202" pitchFamily="82" charset="0"/>
              <a:ea typeface="Tahoma" panose="020B0604030504040204" pitchFamily="34" charset="0"/>
              <a:cs typeface="Tahoma" panose="020B0604030504040204" pitchFamily="34" charset="0"/>
            </a:endParaRPr>
          </a:p>
          <a:p>
            <a:pPr algn="just" eaLnBrk="1" hangingPunct="1"/>
            <a:endParaRPr lang="en-GB" altLang="en-US" sz="1200" dirty="0" smtClean="0">
              <a:solidFill>
                <a:srgbClr val="1C1C1C"/>
              </a:solidFill>
              <a:latin typeface="Tempus Sans ITC" panose="04020404030D07020202" pitchFamily="82" charset="0"/>
              <a:ea typeface="Tahoma" panose="020B0604030504040204" pitchFamily="34" charset="0"/>
              <a:cs typeface="Tahoma" panose="020B0604030504040204" pitchFamily="34" charset="0"/>
            </a:endParaRPr>
          </a:p>
        </p:txBody>
      </p:sp>
      <p:sp>
        <p:nvSpPr>
          <p:cNvPr id="2058" name="TextBox 16"/>
          <p:cNvSpPr txBox="1">
            <a:spLocks noChangeArrowheads="1"/>
          </p:cNvSpPr>
          <p:nvPr/>
        </p:nvSpPr>
        <p:spPr bwMode="auto">
          <a:xfrm>
            <a:off x="6210300" y="2632576"/>
            <a:ext cx="2704174" cy="36933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b="1" u="sng" dirty="0" smtClean="0">
                <a:solidFill>
                  <a:srgbClr val="1C1C1C"/>
                </a:solidFill>
                <a:latin typeface="Tempus Sans ITC" panose="04020404030D07020202" pitchFamily="82" charset="0"/>
              </a:rPr>
              <a:t>Meal Times </a:t>
            </a:r>
          </a:p>
          <a:p>
            <a:pPr eaLnBrk="1" hangingPunct="1"/>
            <a:r>
              <a:rPr lang="en-GB" altLang="en-US" sz="1200" dirty="0" smtClean="0">
                <a:solidFill>
                  <a:srgbClr val="1C1C1C"/>
                </a:solidFill>
                <a:latin typeface="Tempus Sans ITC" panose="04020404030D07020202" pitchFamily="82" charset="0"/>
              </a:rPr>
              <a:t>Parents, </a:t>
            </a:r>
          </a:p>
          <a:p>
            <a:pPr eaLnBrk="1" hangingPunct="1"/>
            <a:r>
              <a:rPr lang="en-GB" altLang="en-US" sz="1200" dirty="0" smtClean="0">
                <a:solidFill>
                  <a:srgbClr val="1C1C1C"/>
                </a:solidFill>
                <a:latin typeface="Tempus Sans ITC" panose="04020404030D07020202" pitchFamily="82" charset="0"/>
              </a:rPr>
              <a:t>Beginning February 9 the multi-purpose room will be reserved for breakfast and lunch for the Sprouts and Saplings. Due to USDA food safety regulations there are some changes to how we will be serving our meals. Food and beverage temperatures must be maintained and there is a limit on how long food can sit out. Breakfast will be served family style at 8:00 am and children will return to their classrooms at 830 to begin their school day. Lunch is served at 11 then students are dismissed at 1130 to return to their rooms. Breakfast will not be served past 830am as food served family style must be discarded after 30 minutes.  </a:t>
            </a:r>
            <a:endParaRPr lang="en-GB" altLang="en-US" b="1" u="sng" dirty="0" smtClean="0">
              <a:solidFill>
                <a:srgbClr val="1C1C1C"/>
              </a:solidFill>
              <a:latin typeface="Tempus Sans ITC" panose="04020404030D07020202" pitchFamily="82" charset="0"/>
            </a:endParaRPr>
          </a:p>
        </p:txBody>
      </p:sp>
      <p:cxnSp>
        <p:nvCxnSpPr>
          <p:cNvPr id="19" name="Straight Connector 18"/>
          <p:cNvCxnSpPr/>
          <p:nvPr/>
        </p:nvCxnSpPr>
        <p:spPr>
          <a:xfrm>
            <a:off x="3019425" y="2584450"/>
            <a:ext cx="0" cy="4135438"/>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2060" name="TextBox 21"/>
          <p:cNvSpPr txBox="1">
            <a:spLocks noChangeArrowheads="1"/>
          </p:cNvSpPr>
          <p:nvPr/>
        </p:nvSpPr>
        <p:spPr bwMode="auto">
          <a:xfrm rot="5012151">
            <a:off x="144462" y="2540252"/>
            <a:ext cx="2733743"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r>
              <a:rPr lang="en-GB" altLang="en-US" sz="1100" dirty="0" smtClean="0">
                <a:solidFill>
                  <a:srgbClr val="1C1C1C"/>
                </a:solidFill>
                <a:latin typeface="Times New Roman" panose="02020603050405020304" pitchFamily="18" charset="0"/>
                <a:cs typeface="Times New Roman" panose="02020603050405020304" pitchFamily="18" charset="0"/>
              </a:rPr>
              <a:t>. </a:t>
            </a:r>
            <a:endParaRPr lang="en-GB" altLang="en-US" sz="1100" dirty="0">
              <a:solidFill>
                <a:srgbClr val="1C1C1C"/>
              </a:solidFill>
            </a:endParaRPr>
          </a:p>
        </p:txBody>
      </p:sp>
      <p:cxnSp>
        <p:nvCxnSpPr>
          <p:cNvPr id="23" name="Straight Connector 22"/>
          <p:cNvCxnSpPr/>
          <p:nvPr/>
        </p:nvCxnSpPr>
        <p:spPr>
          <a:xfrm flipH="1">
            <a:off x="6122043" y="2671057"/>
            <a:ext cx="4763" cy="396177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763" y="1189038"/>
            <a:ext cx="9144001" cy="0"/>
          </a:xfrm>
          <a:prstGeom prst="line">
            <a:avLst/>
          </a:prstGeom>
          <a:ln>
            <a:solidFill>
              <a:srgbClr val="232323"/>
            </a:solidFill>
          </a:ln>
        </p:spPr>
        <p:style>
          <a:lnRef idx="1">
            <a:schemeClr val="accent1"/>
          </a:lnRef>
          <a:fillRef idx="0">
            <a:schemeClr val="accent1"/>
          </a:fillRef>
          <a:effectRef idx="0">
            <a:schemeClr val="accent1"/>
          </a:effectRef>
          <a:fontRef idx="minor">
            <a:schemeClr val="tx1"/>
          </a:fontRef>
        </p:style>
      </p:cxnSp>
      <p:sp>
        <p:nvSpPr>
          <p:cNvPr id="2064" name="TextBox 27"/>
          <p:cNvSpPr txBox="1">
            <a:spLocks noChangeArrowheads="1"/>
          </p:cNvSpPr>
          <p:nvPr/>
        </p:nvSpPr>
        <p:spPr bwMode="auto">
          <a:xfrm>
            <a:off x="7218363" y="376238"/>
            <a:ext cx="1625600" cy="584775"/>
          </a:xfrm>
          <a:prstGeom prst="rect">
            <a:avLst/>
          </a:prstGeom>
          <a:noFill/>
          <a:ln w="9525">
            <a:solidFill>
              <a:srgbClr val="1C1C1C"/>
            </a:solidFill>
            <a:miter lim="800000"/>
            <a:headEnd/>
            <a:tailEnd/>
          </a:ln>
          <a:extLst>
            <a:ext uri="{909E8E84-426E-40DD-AFC4-6F175D3DCCD1}">
              <a14:hiddenFill xmlns:a14="http://schemas.microsoft.com/office/drawing/2010/main" xmlns="">
                <a:solidFill>
                  <a:srgbClr val="FFFFFF"/>
                </a:solidFill>
              </a14:hiddenFill>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800" b="1" dirty="0" smtClean="0">
                <a:solidFill>
                  <a:srgbClr val="1C1C1C"/>
                </a:solidFill>
                <a:latin typeface="Tempus Sans ITC" panose="04020404030D07020202" pitchFamily="82" charset="0"/>
                <a:cs typeface="Times New Roman" panose="02020603050405020304" pitchFamily="18" charset="0"/>
              </a:rPr>
              <a:t>Dedicated to my beautiful, wistful wildly creative daughters</a:t>
            </a:r>
            <a:r>
              <a:rPr lang="en-GB" altLang="en-US" sz="800" b="1" dirty="0">
                <a:solidFill>
                  <a:srgbClr val="1C1C1C"/>
                </a:solidFill>
                <a:latin typeface="Tempus Sans ITC" panose="04020404030D07020202" pitchFamily="82" charset="0"/>
                <a:cs typeface="Times New Roman" panose="02020603050405020304" pitchFamily="18" charset="0"/>
              </a:rPr>
              <a:t> </a:t>
            </a:r>
            <a:r>
              <a:rPr lang="en-GB" altLang="en-US" sz="800" b="1" dirty="0" smtClean="0">
                <a:solidFill>
                  <a:srgbClr val="1C1C1C"/>
                </a:solidFill>
                <a:latin typeface="Tempus Sans ITC" panose="04020404030D07020202" pitchFamily="82" charset="0"/>
                <a:cs typeface="Times New Roman" panose="02020603050405020304" pitchFamily="18" charset="0"/>
              </a:rPr>
              <a:t>who inspired this creation. Love what you do and you will never fail. </a:t>
            </a:r>
            <a:endParaRPr lang="en-GB" altLang="en-US" sz="700" dirty="0">
              <a:solidFill>
                <a:srgbClr val="1C1C1C"/>
              </a:solidFill>
              <a:latin typeface="Tempus Sans ITC" panose="04020404030D07020202" pitchFamily="82" charset="0"/>
            </a:endParaRPr>
          </a:p>
        </p:txBody>
      </p:sp>
      <p:sp>
        <p:nvSpPr>
          <p:cNvPr id="30" name="Rectangle 29"/>
          <p:cNvSpPr/>
          <p:nvPr/>
        </p:nvSpPr>
        <p:spPr>
          <a:xfrm>
            <a:off x="7180263" y="352425"/>
            <a:ext cx="1687512" cy="600075"/>
          </a:xfrm>
          <a:prstGeom prst="rect">
            <a:avLst/>
          </a:prstGeom>
          <a:noFill/>
          <a:ln w="6350">
            <a:solidFill>
              <a:srgbClr val="1C1C1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
        <p:nvSpPr>
          <p:cNvPr id="2066" name="TextBox 10"/>
          <p:cNvSpPr txBox="1">
            <a:spLocks noChangeArrowheads="1"/>
          </p:cNvSpPr>
          <p:nvPr/>
        </p:nvSpPr>
        <p:spPr bwMode="auto">
          <a:xfrm>
            <a:off x="4040752" y="862013"/>
            <a:ext cx="881523"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400" b="1" dirty="0" smtClean="0">
                <a:solidFill>
                  <a:srgbClr val="1C1C1C"/>
                </a:solidFill>
                <a:latin typeface="Times New Roman" panose="02020603050405020304" pitchFamily="18" charset="0"/>
                <a:cs typeface="Times New Roman" panose="02020603050405020304" pitchFamily="18" charset="0"/>
              </a:rPr>
              <a:t>Volume I</a:t>
            </a:r>
            <a:endParaRPr lang="en-GB" altLang="en-US" sz="1400" b="1" dirty="0">
              <a:solidFill>
                <a:srgbClr val="1C1C1C"/>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1653129" y="92571"/>
            <a:ext cx="5721853" cy="1015663"/>
          </a:xfrm>
          <a:prstGeom prst="rect">
            <a:avLst/>
          </a:prstGeom>
          <a:noFill/>
        </p:spPr>
        <p:txBody>
          <a:bodyPr wrap="square" rtlCol="0">
            <a:spAutoFit/>
          </a:bodyPr>
          <a:lstStyle/>
          <a:p>
            <a:pPr algn="ctr"/>
            <a:r>
              <a:rPr lang="en-US" sz="6000" b="1" dirty="0" smtClean="0">
                <a:solidFill>
                  <a:srgbClr val="303030"/>
                </a:solidFill>
                <a:latin typeface="Tempus Sans ITC" panose="04020404030D07020202" pitchFamily="82" charset="0"/>
              </a:rPr>
              <a:t>Peapod Tattler</a:t>
            </a:r>
            <a:endParaRPr lang="en-US" sz="6000" b="1" dirty="0">
              <a:solidFill>
                <a:srgbClr val="303030"/>
              </a:solidFill>
              <a:latin typeface="Tempus Sans ITC" panose="04020404030D07020202" pitchFamily="82"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66060" y="2768247"/>
            <a:ext cx="2814112" cy="3642078"/>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705225" y="165100"/>
            <a:ext cx="5438775" cy="1143000"/>
          </a:xfrm>
        </p:spPr>
        <p:txBody>
          <a:bodyPr/>
          <a:lstStyle/>
          <a:p>
            <a:pPr eaLnBrk="1" hangingPunct="1"/>
            <a:r>
              <a:rPr lang="en-GB" altLang="en-US" sz="3600" b="1" u="sng" dirty="0" smtClean="0">
                <a:latin typeface="Tempus Sans ITC" panose="04020404030D07020202" pitchFamily="82" charset="0"/>
              </a:rPr>
              <a:t>Upcoming Events: </a:t>
            </a:r>
            <a:endParaRPr lang="en-US" altLang="en-US" sz="3600" b="1" u="sng" dirty="0" smtClean="0">
              <a:latin typeface="Tempus Sans ITC" panose="04020404030D07020202" pitchFamily="82" charset="0"/>
            </a:endParaRPr>
          </a:p>
        </p:txBody>
      </p:sp>
      <p:sp>
        <p:nvSpPr>
          <p:cNvPr id="4" name="TextBox 3"/>
          <p:cNvSpPr txBox="1"/>
          <p:nvPr/>
        </p:nvSpPr>
        <p:spPr>
          <a:xfrm>
            <a:off x="4395788" y="1114426"/>
            <a:ext cx="4295775" cy="2769989"/>
          </a:xfrm>
          <a:prstGeom prst="rect">
            <a:avLst/>
          </a:prstGeom>
          <a:noFill/>
        </p:spPr>
        <p:txBody>
          <a:bodyPr wrap="square" rtlCol="0">
            <a:spAutoFit/>
          </a:bodyPr>
          <a:lstStyle/>
          <a:p>
            <a:pPr marL="285750" indent="-285750">
              <a:buFont typeface="Arial" panose="020B0604020202020204" pitchFamily="34" charset="0"/>
              <a:buChar char="•"/>
            </a:pPr>
            <a:r>
              <a:rPr lang="en-US" sz="1600" b="1" dirty="0" smtClean="0">
                <a:solidFill>
                  <a:srgbClr val="1C1C1C"/>
                </a:solidFill>
                <a:latin typeface="Tempus Sans ITC" panose="04020404030D07020202" pitchFamily="82" charset="0"/>
              </a:rPr>
              <a:t>Wednesdays 10am, Organ Wise Guys</a:t>
            </a:r>
          </a:p>
          <a:p>
            <a:pPr marL="285750" indent="-285750">
              <a:buFont typeface="Arial" panose="020B0604020202020204" pitchFamily="34" charset="0"/>
              <a:buChar char="•"/>
            </a:pPr>
            <a:r>
              <a:rPr lang="en-US" sz="1600" b="1" dirty="0" smtClean="0">
                <a:solidFill>
                  <a:srgbClr val="1C1C1C"/>
                </a:solidFill>
                <a:latin typeface="Tempus Sans ITC" panose="04020404030D07020202" pitchFamily="82" charset="0"/>
              </a:rPr>
              <a:t>Thursdays, 10am, Tunes for Tots</a:t>
            </a:r>
          </a:p>
          <a:p>
            <a:pPr marL="285750" indent="-285750">
              <a:buFont typeface="Arial" panose="020B0604020202020204" pitchFamily="34" charset="0"/>
              <a:buChar char="•"/>
            </a:pPr>
            <a:r>
              <a:rPr lang="en-US" sz="1600" b="1" dirty="0" smtClean="0">
                <a:solidFill>
                  <a:srgbClr val="1C1C1C"/>
                </a:solidFill>
                <a:latin typeface="Tempus Sans ITC" panose="04020404030D07020202" pitchFamily="82" charset="0"/>
              </a:rPr>
              <a:t>Fridays at 10am: Stretch and Grow</a:t>
            </a:r>
          </a:p>
          <a:p>
            <a:pPr marL="285750" indent="-285750">
              <a:buFont typeface="Arial" panose="020B0604020202020204" pitchFamily="34" charset="0"/>
              <a:buChar char="•"/>
            </a:pPr>
            <a:r>
              <a:rPr lang="en-US" sz="1600" b="1" dirty="0" smtClean="0">
                <a:solidFill>
                  <a:srgbClr val="1C1C1C"/>
                </a:solidFill>
                <a:latin typeface="Tempus Sans ITC" panose="04020404030D07020202" pitchFamily="82" charset="0"/>
              </a:rPr>
              <a:t>Monday, February 2, Groundhog’s Day</a:t>
            </a:r>
          </a:p>
          <a:p>
            <a:pPr marL="285750" indent="-285750">
              <a:buFont typeface="Arial" panose="020B0604020202020204" pitchFamily="34" charset="0"/>
              <a:buChar char="•"/>
            </a:pPr>
            <a:r>
              <a:rPr lang="en-US" sz="1600" b="1" dirty="0" smtClean="0">
                <a:solidFill>
                  <a:srgbClr val="1C1C1C"/>
                </a:solidFill>
                <a:latin typeface="Tempus Sans ITC" panose="04020404030D07020202" pitchFamily="82" charset="0"/>
              </a:rPr>
              <a:t>Valentine’s Day Party, Friday Feb 13, 3:00pm</a:t>
            </a:r>
          </a:p>
          <a:p>
            <a:pPr marL="285750" indent="-285750">
              <a:buFont typeface="Arial" panose="020B0604020202020204" pitchFamily="34" charset="0"/>
              <a:buChar char="•"/>
            </a:pPr>
            <a:r>
              <a:rPr lang="en-US" sz="1600" b="1" dirty="0">
                <a:solidFill>
                  <a:srgbClr val="1C1C1C"/>
                </a:solidFill>
                <a:latin typeface="Tempus Sans ITC" panose="04020404030D07020202" pitchFamily="82" charset="0"/>
              </a:rPr>
              <a:t>Thursday, February 12, Zoo Class 3:00pm</a:t>
            </a:r>
          </a:p>
          <a:p>
            <a:pPr marL="285750" indent="-285750">
              <a:buFont typeface="Arial" panose="020B0604020202020204" pitchFamily="34" charset="0"/>
              <a:buChar char="•"/>
            </a:pPr>
            <a:r>
              <a:rPr lang="en-US" sz="1600" b="1" u="sng" dirty="0" smtClean="0">
                <a:solidFill>
                  <a:srgbClr val="FF0000"/>
                </a:solidFill>
                <a:latin typeface="Tempus Sans ITC" panose="04020404030D07020202" pitchFamily="82" charset="0"/>
              </a:rPr>
              <a:t>Monday, February 16, Presidents’ Day, </a:t>
            </a:r>
            <a:r>
              <a:rPr lang="en-US" sz="1600" b="1" u="sng" dirty="0" smtClean="0">
                <a:solidFill>
                  <a:srgbClr val="C00000"/>
                </a:solidFill>
                <a:latin typeface="Tempus Sans ITC" panose="04020404030D07020202" pitchFamily="82" charset="0"/>
              </a:rPr>
              <a:t>Peapod Closed</a:t>
            </a:r>
          </a:p>
          <a:p>
            <a:pPr marL="285750" indent="-285750">
              <a:buFont typeface="Arial" panose="020B0604020202020204" pitchFamily="34" charset="0"/>
              <a:buChar char="•"/>
            </a:pPr>
            <a:r>
              <a:rPr lang="en-US" sz="1600" b="1" dirty="0" smtClean="0">
                <a:solidFill>
                  <a:srgbClr val="1C1C1C"/>
                </a:solidFill>
                <a:latin typeface="Tempus Sans ITC" panose="04020404030D07020202" pitchFamily="82" charset="0"/>
              </a:rPr>
              <a:t>Tuesday, February 17, Stories to Go, 10am</a:t>
            </a:r>
          </a:p>
          <a:p>
            <a:endParaRPr lang="en-US" sz="1400" b="1" dirty="0">
              <a:solidFill>
                <a:srgbClr val="1C1C1C"/>
              </a:solidFill>
              <a:latin typeface="Tempus Sans ITC" panose="04020404030D07020202" pitchFamily="82" charset="0"/>
            </a:endParaRPr>
          </a:p>
        </p:txBody>
      </p:sp>
      <p:sp>
        <p:nvSpPr>
          <p:cNvPr id="5" name="TextBox 4"/>
          <p:cNvSpPr txBox="1"/>
          <p:nvPr/>
        </p:nvSpPr>
        <p:spPr>
          <a:xfrm>
            <a:off x="523876" y="3995738"/>
            <a:ext cx="3571875" cy="338554"/>
          </a:xfrm>
          <a:prstGeom prst="rect">
            <a:avLst/>
          </a:prstGeom>
          <a:noFill/>
        </p:spPr>
        <p:txBody>
          <a:bodyPr wrap="square" rtlCol="0">
            <a:spAutoFit/>
          </a:bodyPr>
          <a:lstStyle/>
          <a:p>
            <a:pPr algn="ctr"/>
            <a:r>
              <a:rPr lang="en-US" sz="1600" dirty="0" smtClean="0">
                <a:solidFill>
                  <a:srgbClr val="1C1C1C"/>
                </a:solidFill>
                <a:latin typeface="Tempus Sans ITC" panose="04020404030D07020202" pitchFamily="82" charset="0"/>
              </a:rPr>
              <a:t>. </a:t>
            </a:r>
            <a:endParaRPr lang="en-US" sz="1600" dirty="0">
              <a:solidFill>
                <a:srgbClr val="1C1C1C"/>
              </a:solidFill>
              <a:latin typeface="Tempus Sans ITC" panose="04020404030D07020202" pitchFamily="82"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46180" y="303199"/>
            <a:ext cx="2759045" cy="3852982"/>
          </a:xfrm>
          <a:prstGeom prst="rect">
            <a:avLst/>
          </a:prstGeom>
        </p:spPr>
      </p:pic>
      <p:sp>
        <p:nvSpPr>
          <p:cNvPr id="3" name="Content Placeholder 2"/>
          <p:cNvSpPr>
            <a:spLocks noGrp="1"/>
          </p:cNvSpPr>
          <p:nvPr>
            <p:ph idx="1"/>
          </p:nvPr>
        </p:nvSpPr>
        <p:spPr>
          <a:xfrm>
            <a:off x="523876" y="4334292"/>
            <a:ext cx="3833812" cy="2077164"/>
          </a:xfrm>
        </p:spPr>
        <p:txBody>
          <a:bodyPr/>
          <a:lstStyle/>
          <a:p>
            <a:pPr marL="0" indent="0">
              <a:buNone/>
            </a:pPr>
            <a:r>
              <a:rPr lang="en-US" sz="1600" b="1" u="sng" dirty="0" smtClean="0">
                <a:latin typeface="Tempus Sans ITC" panose="04020404030D07020202" pitchFamily="82" charset="0"/>
              </a:rPr>
              <a:t>Valentine’s Day Party Fri, Feb. 13</a:t>
            </a:r>
            <a:r>
              <a:rPr lang="en-US" sz="1600" b="1" u="sng" baseline="30000" dirty="0" smtClean="0">
                <a:latin typeface="Tempus Sans ITC" panose="04020404030D07020202" pitchFamily="82" charset="0"/>
              </a:rPr>
              <a:t>th</a:t>
            </a:r>
            <a:r>
              <a:rPr lang="en-US" sz="1600" b="1" u="sng" dirty="0" smtClean="0">
                <a:latin typeface="Tempus Sans ITC" panose="04020404030D07020202" pitchFamily="82" charset="0"/>
              </a:rPr>
              <a:t> at 3pm</a:t>
            </a:r>
            <a:endParaRPr lang="en-US" sz="1600" b="1" dirty="0">
              <a:latin typeface="Tempus Sans ITC" panose="04020404030D07020202" pitchFamily="82" charset="0"/>
            </a:endParaRPr>
          </a:p>
          <a:p>
            <a:pPr marL="0" indent="0">
              <a:buNone/>
            </a:pPr>
            <a:r>
              <a:rPr lang="en-US" sz="1400" dirty="0" smtClean="0">
                <a:latin typeface="Tempus Sans ITC" panose="04020404030D07020202" pitchFamily="82" charset="0"/>
              </a:rPr>
              <a:t>Where: 2214 E Seminole. This is a combo party for the house location and Preschool- a great time to let the kids see their friends and socialize with other families. There will be games, crafts, and prizes! Please create a box with your child and bring it by Thursday the 12</a:t>
            </a:r>
            <a:r>
              <a:rPr lang="en-US" sz="1400" baseline="30000" dirty="0" smtClean="0">
                <a:latin typeface="Tempus Sans ITC" panose="04020404030D07020202" pitchFamily="82" charset="0"/>
              </a:rPr>
              <a:t>th</a:t>
            </a:r>
            <a:r>
              <a:rPr lang="en-US" sz="1400" dirty="0" smtClean="0">
                <a:latin typeface="Tempus Sans ITC" panose="04020404030D07020202" pitchFamily="82" charset="0"/>
              </a:rPr>
              <a:t>. Valentine’s Day lists will be coming home next week for each class. </a:t>
            </a:r>
            <a:endParaRPr lang="en-US" sz="1400" b="1" u="sng" dirty="0">
              <a:solidFill>
                <a:srgbClr val="FF0000"/>
              </a:solidFill>
              <a:latin typeface="Tempus Sans ITC" panose="04020404030D07020202" pitchFamily="82" charset="0"/>
            </a:endParaRPr>
          </a:p>
        </p:txBody>
      </p:sp>
      <p:sp>
        <p:nvSpPr>
          <p:cNvPr id="8" name="TextBox 7"/>
          <p:cNvSpPr txBox="1"/>
          <p:nvPr/>
        </p:nvSpPr>
        <p:spPr>
          <a:xfrm>
            <a:off x="4624387" y="3884415"/>
            <a:ext cx="3910013" cy="2031325"/>
          </a:xfrm>
          <a:prstGeom prst="rect">
            <a:avLst/>
          </a:prstGeom>
          <a:noFill/>
        </p:spPr>
        <p:txBody>
          <a:bodyPr wrap="square" rtlCol="0">
            <a:spAutoFit/>
          </a:bodyPr>
          <a:lstStyle/>
          <a:p>
            <a:pPr algn="ctr"/>
            <a:r>
              <a:rPr lang="en-US" b="1" u="sng" dirty="0" smtClean="0">
                <a:solidFill>
                  <a:srgbClr val="1C1C1C"/>
                </a:solidFill>
                <a:latin typeface="Tempus Sans ITC" panose="04020404030D07020202" pitchFamily="82" charset="0"/>
              </a:rPr>
              <a:t>VERY IMPORTANT</a:t>
            </a:r>
          </a:p>
          <a:p>
            <a:r>
              <a:rPr lang="en-US" dirty="0" smtClean="0">
                <a:solidFill>
                  <a:srgbClr val="1C1C1C"/>
                </a:solidFill>
                <a:latin typeface="Tempus Sans ITC" panose="04020404030D07020202" pitchFamily="82" charset="0"/>
              </a:rPr>
              <a:t>We are a </a:t>
            </a:r>
            <a:r>
              <a:rPr lang="en-US" b="1" u="sng" dirty="0" smtClean="0">
                <a:solidFill>
                  <a:srgbClr val="FF0000"/>
                </a:solidFill>
                <a:latin typeface="Tempus Sans ITC" panose="04020404030D07020202" pitchFamily="82" charset="0"/>
              </a:rPr>
              <a:t>NUT FREE</a:t>
            </a:r>
            <a:r>
              <a:rPr lang="en-US" dirty="0" smtClean="0">
                <a:solidFill>
                  <a:srgbClr val="1C1C1C"/>
                </a:solidFill>
                <a:latin typeface="Tempus Sans ITC" panose="04020404030D07020202" pitchFamily="82" charset="0"/>
              </a:rPr>
              <a:t> center as of this week. No snacks or nut products will be served or allowed in meals from home. We have students attending that are highly allergic. Thank you for helping us keep all of our children safe!</a:t>
            </a:r>
            <a:endParaRPr lang="en-US" dirty="0">
              <a:solidFill>
                <a:srgbClr val="1C1C1C"/>
              </a:solidFill>
              <a:latin typeface="Tempus Sans ITC" panose="04020404030D07020202" pitchFamily="82"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9" name="Group 3"/>
          <p:cNvGraphicFramePr>
            <a:graphicFrameLocks noGrp="1"/>
          </p:cNvGraphicFramePr>
          <p:nvPr>
            <p:ph type="tbl" idx="1"/>
            <p:extLst>
              <p:ext uri="{D42A27DB-BD31-4B8C-83A1-F6EECF244321}">
                <p14:modId xmlns:p14="http://schemas.microsoft.com/office/powerpoint/2010/main" xmlns="" val="1488546413"/>
              </p:ext>
            </p:extLst>
          </p:nvPr>
        </p:nvGraphicFramePr>
        <p:xfrm>
          <a:off x="858838" y="1589088"/>
          <a:ext cx="7402520" cy="4120328"/>
        </p:xfrm>
        <a:graphic>
          <a:graphicData uri="http://schemas.openxmlformats.org/drawingml/2006/table">
            <a:tbl>
              <a:tblPr/>
              <a:tblGrid>
                <a:gridCol w="1165225"/>
                <a:gridCol w="1166812"/>
                <a:gridCol w="1178449"/>
                <a:gridCol w="1221851"/>
                <a:gridCol w="1347788"/>
                <a:gridCol w="1322395"/>
              </a:tblGrid>
              <a:tr h="547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500" b="1" i="0" u="none" strike="noStrike" cap="none" normalizeH="0" baseline="0" dirty="0" smtClean="0">
                        <a:ln>
                          <a:noFill/>
                        </a:ln>
                        <a:solidFill>
                          <a:schemeClr val="accent3">
                            <a:lumMod val="50000"/>
                          </a:schemeClr>
                        </a:solidFill>
                        <a:effectLst/>
                        <a:latin typeface="Tempus Sans ITC" panose="04020404030D07020202" pitchFamily="82"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solidFill>
                      <a:srgbClr val="1C1C1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dirty="0" smtClean="0">
                          <a:ln>
                            <a:noFill/>
                          </a:ln>
                          <a:solidFill>
                            <a:schemeClr val="accent3">
                              <a:lumMod val="50000"/>
                            </a:schemeClr>
                          </a:solidFill>
                          <a:effectLst/>
                          <a:latin typeface="Tempus Sans ITC" panose="04020404030D07020202" pitchFamily="82" charset="0"/>
                          <a:cs typeface="Times New Roman" pitchFamily="18" charset="0"/>
                        </a:rPr>
                        <a:t>Monday</a:t>
                      </a:r>
                      <a:endParaRPr kumimoji="0" lang="en-US" sz="1500" b="1" i="0" u="none" strike="noStrike" cap="none" normalizeH="0" baseline="0" dirty="0" smtClean="0">
                        <a:ln>
                          <a:noFill/>
                        </a:ln>
                        <a:solidFill>
                          <a:schemeClr val="accent3">
                            <a:lumMod val="50000"/>
                          </a:schemeClr>
                        </a:solidFill>
                        <a:effectLst/>
                        <a:latin typeface="Tempus Sans ITC" panose="04020404030D07020202" pitchFamily="82"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solidFill>
                      <a:srgbClr val="1C1C1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accent3">
                              <a:lumMod val="50000"/>
                            </a:schemeClr>
                          </a:solidFill>
                          <a:effectLst/>
                          <a:latin typeface="Tempus Sans ITC" panose="04020404030D07020202" pitchFamily="82" charset="0"/>
                          <a:cs typeface="Times New Roman" pitchFamily="18" charset="0"/>
                        </a:rPr>
                        <a:t>Tuesday</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solidFill>
                      <a:srgbClr val="1C1C1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accent3">
                              <a:lumMod val="50000"/>
                            </a:schemeClr>
                          </a:solidFill>
                          <a:effectLst/>
                          <a:latin typeface="Tempus Sans ITC" panose="04020404030D07020202" pitchFamily="82" charset="0"/>
                          <a:cs typeface="Times New Roman" pitchFamily="18" charset="0"/>
                        </a:rPr>
                        <a:t>Wednesday</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solidFill>
                      <a:srgbClr val="1C1C1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500" b="1" i="0" u="none" strike="noStrike" cap="none" normalizeH="0" baseline="0" dirty="0" smtClean="0">
                          <a:ln>
                            <a:noFill/>
                          </a:ln>
                          <a:solidFill>
                            <a:schemeClr val="accent3">
                              <a:lumMod val="50000"/>
                            </a:schemeClr>
                          </a:solidFill>
                          <a:effectLst/>
                          <a:latin typeface="Tempus Sans ITC" panose="04020404030D07020202" pitchFamily="82" charset="0"/>
                          <a:cs typeface="Times New Roman" pitchFamily="18" charset="0"/>
                        </a:rPr>
                        <a:t>Thursday</a:t>
                      </a:r>
                      <a:endParaRPr kumimoji="0" lang="en-US" sz="1500" b="1" i="0" u="none" strike="noStrike" cap="none" normalizeH="0" baseline="0" dirty="0" smtClean="0">
                        <a:ln>
                          <a:noFill/>
                        </a:ln>
                        <a:solidFill>
                          <a:schemeClr val="accent3">
                            <a:lumMod val="50000"/>
                          </a:schemeClr>
                        </a:solidFill>
                        <a:effectLst/>
                        <a:latin typeface="Tempus Sans ITC" panose="04020404030D07020202" pitchFamily="82"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solidFill>
                      <a:srgbClr val="1C1C1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1" i="0" u="none" strike="noStrike" cap="none" normalizeH="0" baseline="0" dirty="0" smtClean="0">
                          <a:ln>
                            <a:noFill/>
                          </a:ln>
                          <a:solidFill>
                            <a:schemeClr val="accent3">
                              <a:lumMod val="50000"/>
                            </a:schemeClr>
                          </a:solidFill>
                          <a:effectLst/>
                          <a:latin typeface="Tempus Sans ITC" panose="04020404030D07020202" pitchFamily="82" charset="0"/>
                          <a:cs typeface="Times New Roman" pitchFamily="18" charset="0"/>
                        </a:rPr>
                        <a:t>Friday</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solidFill>
                      <a:srgbClr val="1C1C1C"/>
                    </a:solidFill>
                  </a:tcPr>
                </a:tc>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1C1C1C"/>
                          </a:solidFill>
                          <a:effectLst/>
                          <a:latin typeface="Tempus Sans ITC" panose="04020404030D07020202" pitchFamily="82" charset="0"/>
                          <a:cs typeface="Times New Roman" pitchFamily="18" charset="0"/>
                        </a:rPr>
                        <a:t>Breakfast</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1C1C1C"/>
                          </a:solidFill>
                          <a:effectLst/>
                          <a:latin typeface="Tempus Sans ITC" panose="04020404030D07020202" pitchFamily="82" charset="0"/>
                          <a:cs typeface="Times New Roman" pitchFamily="18" charset="0"/>
                        </a:rPr>
                        <a:t>Milk, apples, croissants </a:t>
                      </a:r>
                      <a:endParaRPr kumimoji="0" lang="en-US" sz="1200" b="0" i="0" u="none" strike="noStrike" cap="none" normalizeH="0" baseline="0" dirty="0" smtClean="0">
                        <a:ln>
                          <a:noFill/>
                        </a:ln>
                        <a:solidFill>
                          <a:srgbClr val="1C1C1C"/>
                        </a:solidFill>
                        <a:effectLst/>
                        <a:latin typeface="Tempus Sans ITC" panose="04020404030D07020202" pitchFamily="82"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1C1C1C"/>
                          </a:solidFill>
                          <a:effectLst/>
                          <a:latin typeface="Tempus Sans ITC" panose="04020404030D07020202" pitchFamily="82" charset="0"/>
                          <a:cs typeface="Times New Roman" pitchFamily="18" charset="0"/>
                        </a:rPr>
                        <a:t>Milk, oranges, wheat toast, butter</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1C1C1C"/>
                          </a:solidFill>
                          <a:effectLst/>
                          <a:latin typeface="Tempus Sans ITC" panose="04020404030D07020202" pitchFamily="82" charset="0"/>
                          <a:cs typeface="Times New Roman" pitchFamily="18" charset="0"/>
                        </a:rPr>
                        <a:t>Milk, bagels and cream cheese, bananas</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0" i="0" u="none" strike="noStrike" cap="none" normalizeH="0" baseline="0" dirty="0" smtClean="0">
                          <a:ln>
                            <a:noFill/>
                          </a:ln>
                          <a:solidFill>
                            <a:srgbClr val="1C1C1C"/>
                          </a:solidFill>
                          <a:effectLst/>
                          <a:latin typeface="Tempus Sans ITC" panose="04020404030D07020202" pitchFamily="82" charset="0"/>
                          <a:cs typeface="Times New Roman" pitchFamily="18" charset="0"/>
                        </a:rPr>
                        <a:t>Milk, fresh pineapple, buttermilk biscuits</a:t>
                      </a:r>
                      <a:endParaRPr kumimoji="0" lang="en-US" sz="1200" b="0" i="0" u="none" strike="noStrike" cap="none" normalizeH="0" baseline="0" dirty="0" smtClean="0">
                        <a:ln>
                          <a:noFill/>
                        </a:ln>
                        <a:solidFill>
                          <a:srgbClr val="1C1C1C"/>
                        </a:solidFill>
                        <a:effectLst/>
                        <a:latin typeface="Tempus Sans ITC" panose="04020404030D07020202" pitchFamily="82" charset="0"/>
                        <a:cs typeface="Times New Roman" pitchFamily="18" charset="0"/>
                      </a:endParaRP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1C1C1C"/>
                          </a:solidFill>
                          <a:effectLst/>
                          <a:latin typeface="Tempus Sans ITC" panose="04020404030D07020202" pitchFamily="82" charset="0"/>
                          <a:cs typeface="Times New Roman" pitchFamily="18" charset="0"/>
                        </a:rPr>
                        <a:t>Milk, pears, sweet potato waffles, syrup </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r>
              <a:tr h="482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empus Sans ITC" panose="04020404030D07020202" pitchFamily="82" charset="0"/>
                        </a:rPr>
                        <a:t>Lunch</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empus Sans ITC" panose="04020404030D07020202" pitchFamily="82" charset="0"/>
                        </a:rPr>
                        <a:t>Home-made  meatloaf, mashed potatoes, corn, dinner rolls, milk</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empus Sans ITC" panose="04020404030D07020202" pitchFamily="82" charset="0"/>
                        </a:rPr>
                        <a:t>Roasted chicken vegetable soup with bowtie noodles, whole wheat garlic bread, apple slices, milk</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empus Sans ITC" panose="04020404030D07020202" pitchFamily="82" charset="0"/>
                        </a:rPr>
                        <a:t>Roasted pork loin with mashed potatoes and home made gravy, steamed broccoli, wheat toast, milk</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empus Sans ITC" panose="04020404030D07020202" pitchFamily="82" charset="0"/>
                        </a:rPr>
                        <a:t>Home made 7 Layer Dip  with chips, salsa, salad, quesadilla wedge, milk</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empus Sans ITC" panose="04020404030D07020202" pitchFamily="82" charset="0"/>
                        </a:rPr>
                        <a:t> Spaghetti marinara with garlic cheese bread, sautéed green beans, and milk</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r>
              <a:tr h="4810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0000"/>
                          </a:solidFill>
                          <a:effectLst/>
                          <a:latin typeface="Tempus Sans ITC" panose="04020404030D07020202" pitchFamily="82" charset="0"/>
                        </a:rPr>
                        <a:t>Snack</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empus Sans ITC" panose="04020404030D07020202" pitchFamily="82" charset="0"/>
                        </a:rPr>
                        <a:t>Nectarines, toll house crackers</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empus Sans ITC" panose="04020404030D07020202" pitchFamily="82" charset="0"/>
                        </a:rPr>
                        <a:t>Whole wheat goldfish crackers, plums</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empus Sans ITC" panose="04020404030D07020202" pitchFamily="82" charset="0"/>
                        </a:rPr>
                        <a:t>Animal crackers, apples</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empus Sans ITC" panose="04020404030D07020202" pitchFamily="82" charset="0"/>
                        </a:rPr>
                        <a:t>Veggie crackers, baby carrots and ranch</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empus Sans ITC" panose="04020404030D07020202" pitchFamily="82" charset="0"/>
                        </a:rPr>
                        <a:t>Haystacks with ranch (veggie sticks: Celery, Carrots, zucchini, squash), cheddar cheese</a:t>
                      </a:r>
                    </a:p>
                  </a:txBody>
                  <a:tcPr marL="90000" marR="90000" marT="46800" marB="46800" anchor="ctr" anchorCtr="1" horzOverflow="overflow">
                    <a:lnL w="12700" cap="flat" cmpd="sng" algn="ctr">
                      <a:solidFill>
                        <a:srgbClr val="1C1C1C"/>
                      </a:solidFill>
                      <a:prstDash val="solid"/>
                      <a:round/>
                      <a:headEnd type="none" w="med" len="med"/>
                      <a:tailEnd type="none" w="med" len="med"/>
                    </a:lnL>
                    <a:lnR w="12700" cap="flat" cmpd="sng" algn="ctr">
                      <a:solidFill>
                        <a:srgbClr val="1C1C1C"/>
                      </a:solidFill>
                      <a:prstDash val="solid"/>
                      <a:round/>
                      <a:headEnd type="none" w="med" len="med"/>
                      <a:tailEnd type="none" w="med" len="med"/>
                    </a:lnR>
                    <a:lnT w="12700" cap="flat" cmpd="sng" algn="ctr">
                      <a:solidFill>
                        <a:srgbClr val="1C1C1C"/>
                      </a:solidFill>
                      <a:prstDash val="solid"/>
                      <a:round/>
                      <a:headEnd type="none" w="med" len="med"/>
                      <a:tailEnd type="none" w="med" len="med"/>
                    </a:lnT>
                    <a:lnB w="12700" cap="flat" cmpd="sng" algn="ctr">
                      <a:solidFill>
                        <a:srgbClr val="1C1C1C"/>
                      </a:solidFill>
                      <a:prstDash val="solid"/>
                      <a:round/>
                      <a:headEnd type="none" w="med" len="med"/>
                      <a:tailEnd type="none" w="med" len="med"/>
                    </a:lnB>
                    <a:lnTlToBr>
                      <a:noFill/>
                    </a:lnTlToBr>
                    <a:lnBlToTr>
                      <a:noFill/>
                    </a:lnBlToTr>
                    <a:noFill/>
                  </a:tcPr>
                </a:tc>
              </a:tr>
            </a:tbl>
          </a:graphicData>
        </a:graphic>
      </p:graphicFrame>
      <p:sp>
        <p:nvSpPr>
          <p:cNvPr id="9244" name="TextBox 6"/>
          <p:cNvSpPr txBox="1">
            <a:spLocks noChangeArrowheads="1"/>
          </p:cNvSpPr>
          <p:nvPr/>
        </p:nvSpPr>
        <p:spPr bwMode="auto">
          <a:xfrm>
            <a:off x="2295699" y="301625"/>
            <a:ext cx="4528804" cy="135421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5400" b="1" dirty="0" smtClean="0">
                <a:solidFill>
                  <a:srgbClr val="303030"/>
                </a:solidFill>
                <a:latin typeface="Tempus Sans ITC" panose="04020404030D07020202" pitchFamily="82" charset="0"/>
                <a:cs typeface="Times New Roman" panose="02020603050405020304" pitchFamily="18" charset="0"/>
              </a:rPr>
              <a:t>Carly’s Kitchen</a:t>
            </a:r>
            <a:br>
              <a:rPr lang="en-GB" altLang="en-US" sz="5400" b="1" dirty="0" smtClean="0">
                <a:solidFill>
                  <a:srgbClr val="303030"/>
                </a:solidFill>
                <a:latin typeface="Tempus Sans ITC" panose="04020404030D07020202" pitchFamily="82" charset="0"/>
                <a:cs typeface="Times New Roman" panose="02020603050405020304" pitchFamily="18" charset="0"/>
              </a:rPr>
            </a:br>
            <a:r>
              <a:rPr lang="en-GB" altLang="en-US" sz="800" b="1" dirty="0" smtClean="0">
                <a:solidFill>
                  <a:srgbClr val="303030"/>
                </a:solidFill>
                <a:latin typeface="Tempus Sans ITC" panose="04020404030D07020202" pitchFamily="82" charset="0"/>
                <a:cs typeface="Times New Roman" panose="02020603050405020304" pitchFamily="18" charset="0"/>
              </a:rPr>
              <a:t>*Menu items subject to change due to unforeseen kitchen emergencies. </a:t>
            </a:r>
            <a:r>
              <a:rPr lang="en-GB" altLang="en-US" sz="800" b="1" dirty="0" smtClean="0">
                <a:solidFill>
                  <a:srgbClr val="303030"/>
                </a:solidFill>
                <a:latin typeface="Tempus Sans ITC" panose="04020404030D07020202" pitchFamily="82" charset="0"/>
                <a:cs typeface="Times New Roman" panose="02020603050405020304" pitchFamily="18" charset="0"/>
                <a:sym typeface="Wingdings" panose="05000000000000000000" pitchFamily="2" charset="2"/>
              </a:rPr>
              <a:t></a:t>
            </a:r>
            <a:endParaRPr lang="en-GB" altLang="en-US" sz="800" b="1" dirty="0" smtClean="0">
              <a:solidFill>
                <a:srgbClr val="303030"/>
              </a:solidFill>
              <a:latin typeface="Tempus Sans ITC" panose="04020404030D07020202" pitchFamily="82" charset="0"/>
              <a:cs typeface="Times New Roman" panose="02020603050405020304" pitchFamily="18" charset="0"/>
            </a:endParaRPr>
          </a:p>
          <a:p>
            <a:pPr algn="ctr" eaLnBrk="1" hangingPunct="1"/>
            <a:r>
              <a:rPr lang="en-GB" altLang="en-US" sz="2000" b="1" dirty="0" smtClean="0">
                <a:solidFill>
                  <a:srgbClr val="303030"/>
                </a:solidFill>
                <a:latin typeface="Tempus Sans ITC" panose="04020404030D07020202" pitchFamily="82" charset="0"/>
                <a:cs typeface="Times New Roman" panose="02020603050405020304" pitchFamily="18" charset="0"/>
              </a:rPr>
              <a:t>Feb 2-6, 2015</a:t>
            </a:r>
            <a:endParaRPr lang="en-GB" altLang="en-US" sz="2000" b="1" dirty="0">
              <a:solidFill>
                <a:srgbClr val="303030"/>
              </a:solidFill>
              <a:latin typeface="Tempus Sans ITC" panose="04020404030D07020202" pitchFamily="82" charset="0"/>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u="sng" dirty="0" smtClean="0">
                <a:latin typeface="Tempus Sans ITC" panose="04020404030D07020202" pitchFamily="82" charset="0"/>
              </a:rPr>
              <a:t>Seeds</a:t>
            </a:r>
            <a:r>
              <a:rPr lang="en-US" sz="7200" b="1" u="sng" dirty="0" smtClean="0">
                <a:latin typeface="Tempus Sans ITC" panose="04020404030D07020202" pitchFamily="82" charset="0"/>
              </a:rPr>
              <a:t> </a:t>
            </a:r>
            <a:r>
              <a:rPr lang="en-US" dirty="0" smtClean="0">
                <a:latin typeface="Tempus Sans ITC" panose="04020404030D07020202" pitchFamily="82" charset="0"/>
              </a:rPr>
              <a:t/>
            </a:r>
            <a:br>
              <a:rPr lang="en-US" dirty="0" smtClean="0">
                <a:latin typeface="Tempus Sans ITC" panose="04020404030D07020202" pitchFamily="82" charset="0"/>
              </a:rPr>
            </a:br>
            <a:r>
              <a:rPr lang="en-US" sz="1200" b="1" u="sng" dirty="0" smtClean="0">
                <a:latin typeface="Tempus Sans ITC" panose="04020404030D07020202" pitchFamily="82" charset="0"/>
              </a:rPr>
              <a:t> (birth-3 years) February 2-6</a:t>
            </a:r>
            <a:endParaRPr lang="en-US" sz="1200" b="1" u="sng" dirty="0">
              <a:latin typeface="Tempus Sans ITC" panose="04020404030D07020202" pitchFamily="82" charset="0"/>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xmlns="" val="9797016"/>
              </p:ext>
            </p:extLst>
          </p:nvPr>
        </p:nvGraphicFramePr>
        <p:xfrm>
          <a:off x="463639" y="1561564"/>
          <a:ext cx="8229600" cy="3479800"/>
        </p:xfrm>
        <a:graphic>
          <a:graphicData uri="http://schemas.openxmlformats.org/drawingml/2006/table">
            <a:tbl>
              <a:tblPr firstRow="1" bandRow="1">
                <a:tableStyleId>{F2DE63D5-997A-4646-A377-4702673A728D}</a:tableStyleId>
              </a:tblPr>
              <a:tblGrid>
                <a:gridCol w="1371600"/>
                <a:gridCol w="1371600"/>
                <a:gridCol w="1371600"/>
                <a:gridCol w="1371600"/>
                <a:gridCol w="1371600"/>
                <a:gridCol w="1371600"/>
              </a:tblGrid>
              <a:tr h="370840">
                <a:tc>
                  <a:txBody>
                    <a:bodyPr/>
                    <a:lstStyle/>
                    <a:p>
                      <a:r>
                        <a:rPr lang="en-US" sz="1790" baseline="0" dirty="0" smtClean="0">
                          <a:solidFill>
                            <a:srgbClr val="1C1C1C"/>
                          </a:solidFill>
                          <a:latin typeface="Tempus Sans ITC" panose="04020404030D07020202" pitchFamily="82" charset="0"/>
                        </a:rPr>
                        <a:t>Domain</a:t>
                      </a:r>
                      <a:endParaRPr lang="en-US" sz="1790" baseline="0" dirty="0">
                        <a:solidFill>
                          <a:srgbClr val="1C1C1C"/>
                        </a:solidFill>
                        <a:latin typeface="Tempus Sans ITC" panose="04020404030D07020202" pitchFamily="82" charset="0"/>
                      </a:endParaRPr>
                    </a:p>
                  </a:txBody>
                  <a:tcPr/>
                </a:tc>
                <a:tc>
                  <a:txBody>
                    <a:bodyPr/>
                    <a:lstStyle/>
                    <a:p>
                      <a:r>
                        <a:rPr lang="en-US" sz="1790" baseline="0" dirty="0" smtClean="0">
                          <a:solidFill>
                            <a:srgbClr val="1C1C1C"/>
                          </a:solidFill>
                          <a:latin typeface="Tempus Sans ITC" panose="04020404030D07020202" pitchFamily="82" charset="0"/>
                        </a:rPr>
                        <a:t>Monday</a:t>
                      </a:r>
                      <a:endParaRPr lang="en-US" sz="1790" baseline="0" dirty="0">
                        <a:solidFill>
                          <a:srgbClr val="1C1C1C"/>
                        </a:solidFill>
                        <a:latin typeface="Tempus Sans ITC" panose="04020404030D07020202" pitchFamily="82" charset="0"/>
                      </a:endParaRPr>
                    </a:p>
                  </a:txBody>
                  <a:tcPr/>
                </a:tc>
                <a:tc>
                  <a:txBody>
                    <a:bodyPr/>
                    <a:lstStyle/>
                    <a:p>
                      <a:r>
                        <a:rPr lang="en-US" sz="1790" baseline="0" dirty="0" smtClean="0">
                          <a:solidFill>
                            <a:srgbClr val="1C1C1C"/>
                          </a:solidFill>
                          <a:latin typeface="Tempus Sans ITC" panose="04020404030D07020202" pitchFamily="82" charset="0"/>
                        </a:rPr>
                        <a:t>Tuesday</a:t>
                      </a:r>
                      <a:endParaRPr lang="en-US" sz="1790" baseline="0" dirty="0">
                        <a:solidFill>
                          <a:srgbClr val="1C1C1C"/>
                        </a:solidFill>
                        <a:latin typeface="Tempus Sans ITC" panose="04020404030D07020202" pitchFamily="82" charset="0"/>
                      </a:endParaRPr>
                    </a:p>
                  </a:txBody>
                  <a:tcPr/>
                </a:tc>
                <a:tc>
                  <a:txBody>
                    <a:bodyPr/>
                    <a:lstStyle/>
                    <a:p>
                      <a:r>
                        <a:rPr lang="en-US" sz="1790" baseline="0" dirty="0" smtClean="0">
                          <a:solidFill>
                            <a:srgbClr val="1C1C1C"/>
                          </a:solidFill>
                          <a:latin typeface="Tempus Sans ITC" panose="04020404030D07020202" pitchFamily="82" charset="0"/>
                        </a:rPr>
                        <a:t>Wednesday</a:t>
                      </a:r>
                      <a:endParaRPr lang="en-US" sz="1790" baseline="0" dirty="0">
                        <a:solidFill>
                          <a:srgbClr val="1C1C1C"/>
                        </a:solidFill>
                        <a:latin typeface="Tempus Sans ITC" panose="04020404030D07020202" pitchFamily="82" charset="0"/>
                      </a:endParaRPr>
                    </a:p>
                  </a:txBody>
                  <a:tcPr/>
                </a:tc>
                <a:tc>
                  <a:txBody>
                    <a:bodyPr/>
                    <a:lstStyle/>
                    <a:p>
                      <a:r>
                        <a:rPr lang="en-US" sz="1790" baseline="0" dirty="0" smtClean="0">
                          <a:solidFill>
                            <a:srgbClr val="1C1C1C"/>
                          </a:solidFill>
                          <a:latin typeface="Tempus Sans ITC" panose="04020404030D07020202" pitchFamily="82" charset="0"/>
                        </a:rPr>
                        <a:t>Thursday</a:t>
                      </a:r>
                      <a:endParaRPr lang="en-US" sz="1790" baseline="0" dirty="0">
                        <a:solidFill>
                          <a:srgbClr val="1C1C1C"/>
                        </a:solidFill>
                        <a:latin typeface="Tempus Sans ITC" panose="04020404030D07020202" pitchFamily="82" charset="0"/>
                      </a:endParaRPr>
                    </a:p>
                  </a:txBody>
                  <a:tcPr/>
                </a:tc>
                <a:tc>
                  <a:txBody>
                    <a:bodyPr/>
                    <a:lstStyle/>
                    <a:p>
                      <a:r>
                        <a:rPr lang="en-US" sz="1790" baseline="0" dirty="0" smtClean="0">
                          <a:solidFill>
                            <a:srgbClr val="1C1C1C"/>
                          </a:solidFill>
                          <a:latin typeface="Tempus Sans ITC" panose="04020404030D07020202" pitchFamily="82" charset="0"/>
                        </a:rPr>
                        <a:t>Friday</a:t>
                      </a:r>
                      <a:endParaRPr lang="en-US" sz="1790"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Self and Social (SSD)</a:t>
                      </a:r>
                    </a:p>
                    <a:p>
                      <a:endParaRPr lang="en-US" sz="1200" b="1" u="sng"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Puppet Story</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Practice friends names</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Practice teacher names</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How many friends are here today?</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Recognition of personal blankets</a:t>
                      </a:r>
                    </a:p>
                    <a:p>
                      <a:endParaRPr lang="en-US" sz="1200" b="1"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Language and Literacy </a:t>
                      </a:r>
                      <a:endParaRPr lang="en-US" sz="1200" b="1" u="sng"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“Love” letter recognition</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Love themed book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Practice saying “I love you!”</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“Love” sign language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“Child’s Play series”</a:t>
                      </a:r>
                    </a:p>
                  </a:txBody>
                  <a:tcPr/>
                </a:tc>
              </a:tr>
              <a:tr h="370840">
                <a:tc>
                  <a:txBody>
                    <a:bodyPr/>
                    <a:lstStyle/>
                    <a:p>
                      <a:r>
                        <a:rPr lang="en-US" sz="1200" b="1" u="sng" baseline="0" dirty="0" smtClean="0">
                          <a:solidFill>
                            <a:srgbClr val="1C1C1C"/>
                          </a:solidFill>
                          <a:latin typeface="Tempus Sans ITC" panose="04020404030D07020202" pitchFamily="82" charset="0"/>
                        </a:rPr>
                        <a:t>Cognitive</a:t>
                      </a:r>
                    </a:p>
                    <a:p>
                      <a:endParaRPr lang="en-US" sz="1200" b="1" u="sng" baseline="0" dirty="0">
                        <a:solidFill>
                          <a:srgbClr val="1C1C1C"/>
                        </a:solidFill>
                        <a:latin typeface="Tempus Sans ITC" panose="04020404030D07020202" pitchFamily="82"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solidFill>
                            <a:srgbClr val="1C1C1C"/>
                          </a:solidFill>
                          <a:latin typeface="Tempus Sans ITC" panose="04020404030D07020202" pitchFamily="82" charset="0"/>
                        </a:rPr>
                        <a:t>Building with blocks</a:t>
                      </a:r>
                    </a:p>
                  </a:txBody>
                  <a:tcPr/>
                </a:tc>
                <a:tc>
                  <a:txBody>
                    <a:bodyPr/>
                    <a:lstStyle/>
                    <a:p>
                      <a:r>
                        <a:rPr lang="en-US" sz="1200" b="1" baseline="0" dirty="0" smtClean="0">
                          <a:solidFill>
                            <a:srgbClr val="1C1C1C"/>
                          </a:solidFill>
                          <a:latin typeface="Tempus Sans ITC" panose="04020404030D07020202" pitchFamily="82" charset="0"/>
                        </a:rPr>
                        <a:t>Nature recognition</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I-Spy in a book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Sorting crayons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Singing familiar songs</a:t>
                      </a:r>
                      <a:endParaRPr lang="en-US" sz="1200" b="1"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Physical Development</a:t>
                      </a:r>
                      <a:endParaRPr lang="en-US" sz="1200" b="1" u="sng"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Dancing!</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Baby Yoga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Fishing for cheerios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Nature walk</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Pouring water </a:t>
                      </a:r>
                      <a:endParaRPr lang="en-US" sz="1200" b="1"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Health</a:t>
                      </a:r>
                      <a:endParaRPr lang="en-US" sz="1200" b="1" u="sng"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Cleaning the tables</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Learn about the toilet and potty training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Practice running safely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Talk about dirt! Washing dirty hands</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Strawberry heart snacks </a:t>
                      </a:r>
                      <a:endParaRPr lang="en-US" sz="1200" b="1"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Sensory </a:t>
                      </a:r>
                    </a:p>
                    <a:p>
                      <a:endParaRPr lang="en-US" sz="1200" b="1" u="sng"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Heart canvas painting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Feet heart project for bulletin boards</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“Love Bug” art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Heart shaped sun catcher</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Rainbow spaghetti sensory play </a:t>
                      </a:r>
                      <a:endParaRPr lang="en-US" sz="1200" b="1" baseline="0" dirty="0">
                        <a:solidFill>
                          <a:srgbClr val="1C1C1C"/>
                        </a:solidFill>
                        <a:latin typeface="Tempus Sans ITC" panose="04020404030D07020202" pitchFamily="82" charset="0"/>
                      </a:endParaRPr>
                    </a:p>
                  </a:txBody>
                  <a:tcPr/>
                </a:tc>
              </a:tr>
            </a:tbl>
          </a:graphicData>
        </a:graphic>
      </p:graphicFrame>
    </p:spTree>
    <p:extLst>
      <p:ext uri="{BB962C8B-B14F-4D97-AF65-F5344CB8AC3E}">
        <p14:creationId xmlns:p14="http://schemas.microsoft.com/office/powerpoint/2010/main" xmlns="" val="1713386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u="sng" dirty="0" smtClean="0">
                <a:latin typeface="Tempus Sans ITC" panose="04020404030D07020202" pitchFamily="82" charset="0"/>
              </a:rPr>
              <a:t>Sprouts</a:t>
            </a:r>
            <a:r>
              <a:rPr lang="en-US" sz="7200" b="1" u="sng" dirty="0" smtClean="0">
                <a:latin typeface="Tempus Sans ITC" panose="04020404030D07020202" pitchFamily="82" charset="0"/>
              </a:rPr>
              <a:t> </a:t>
            </a:r>
            <a:r>
              <a:rPr lang="en-US" dirty="0" smtClean="0">
                <a:latin typeface="Tempus Sans ITC" panose="04020404030D07020202" pitchFamily="82" charset="0"/>
              </a:rPr>
              <a:t/>
            </a:r>
            <a:br>
              <a:rPr lang="en-US" dirty="0" smtClean="0">
                <a:latin typeface="Tempus Sans ITC" panose="04020404030D07020202" pitchFamily="82" charset="0"/>
              </a:rPr>
            </a:br>
            <a:r>
              <a:rPr lang="en-US" sz="1200" b="1" u="sng" dirty="0" smtClean="0">
                <a:latin typeface="Tempus Sans ITC" panose="04020404030D07020202" pitchFamily="82" charset="0"/>
              </a:rPr>
              <a:t>(ages 2-3 years) February 2-6, 2015</a:t>
            </a:r>
            <a:endParaRPr lang="en-US" sz="1200" b="1" u="sng" dirty="0">
              <a:latin typeface="Tempus Sans ITC" panose="04020404030D07020202" pitchFamily="82" charset="0"/>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xmlns="" val="2096144092"/>
              </p:ext>
            </p:extLst>
          </p:nvPr>
        </p:nvGraphicFramePr>
        <p:xfrm>
          <a:off x="457200" y="1600200"/>
          <a:ext cx="8229600" cy="4116832"/>
        </p:xfrm>
        <a:graphic>
          <a:graphicData uri="http://schemas.openxmlformats.org/drawingml/2006/table">
            <a:tbl>
              <a:tblPr firstRow="1" bandRow="1">
                <a:tableStyleId>{F2DE63D5-997A-4646-A377-4702673A728D}</a:tableStyleId>
              </a:tblPr>
              <a:tblGrid>
                <a:gridCol w="1371600"/>
                <a:gridCol w="1371600"/>
                <a:gridCol w="1371600"/>
                <a:gridCol w="1371600"/>
                <a:gridCol w="1371600"/>
                <a:gridCol w="1371600"/>
              </a:tblGrid>
              <a:tr h="370840">
                <a:tc>
                  <a:txBody>
                    <a:bodyPr/>
                    <a:lstStyle/>
                    <a:p>
                      <a:r>
                        <a:rPr lang="en-US" sz="1200" baseline="0" dirty="0" smtClean="0">
                          <a:solidFill>
                            <a:srgbClr val="1C1C1C"/>
                          </a:solidFill>
                          <a:latin typeface="Tempus Sans ITC" panose="04020404030D07020202" pitchFamily="82" charset="0"/>
                        </a:rPr>
                        <a:t>Domain</a:t>
                      </a:r>
                      <a:endParaRPr lang="en-US" sz="1200" baseline="0" dirty="0">
                        <a:solidFill>
                          <a:srgbClr val="1C1C1C"/>
                        </a:solidFill>
                        <a:latin typeface="Tempus Sans ITC" panose="04020404030D07020202" pitchFamily="82" charset="0"/>
                      </a:endParaRPr>
                    </a:p>
                  </a:txBody>
                  <a:tcPr/>
                </a:tc>
                <a:tc>
                  <a:txBody>
                    <a:bodyPr/>
                    <a:lstStyle/>
                    <a:p>
                      <a:r>
                        <a:rPr lang="en-US" sz="1200" baseline="0" dirty="0" smtClean="0">
                          <a:solidFill>
                            <a:srgbClr val="1C1C1C"/>
                          </a:solidFill>
                          <a:latin typeface="Tempus Sans ITC" panose="04020404030D07020202" pitchFamily="82" charset="0"/>
                        </a:rPr>
                        <a:t>Monday</a:t>
                      </a:r>
                      <a:endParaRPr lang="en-US" sz="1200" baseline="0" dirty="0">
                        <a:solidFill>
                          <a:srgbClr val="1C1C1C"/>
                        </a:solidFill>
                        <a:latin typeface="Tempus Sans ITC" panose="04020404030D07020202" pitchFamily="82" charset="0"/>
                      </a:endParaRPr>
                    </a:p>
                  </a:txBody>
                  <a:tcPr/>
                </a:tc>
                <a:tc>
                  <a:txBody>
                    <a:bodyPr/>
                    <a:lstStyle/>
                    <a:p>
                      <a:r>
                        <a:rPr lang="en-US" sz="1200" baseline="0" dirty="0" smtClean="0">
                          <a:solidFill>
                            <a:srgbClr val="1C1C1C"/>
                          </a:solidFill>
                          <a:latin typeface="Tempus Sans ITC" panose="04020404030D07020202" pitchFamily="82" charset="0"/>
                        </a:rPr>
                        <a:t>Tuesday</a:t>
                      </a:r>
                      <a:endParaRPr lang="en-US" sz="1200" baseline="0" dirty="0">
                        <a:solidFill>
                          <a:srgbClr val="1C1C1C"/>
                        </a:solidFill>
                        <a:latin typeface="Tempus Sans ITC" panose="04020404030D07020202" pitchFamily="82" charset="0"/>
                      </a:endParaRPr>
                    </a:p>
                  </a:txBody>
                  <a:tcPr/>
                </a:tc>
                <a:tc>
                  <a:txBody>
                    <a:bodyPr/>
                    <a:lstStyle/>
                    <a:p>
                      <a:r>
                        <a:rPr lang="en-US" sz="1200" baseline="0" dirty="0" smtClean="0">
                          <a:solidFill>
                            <a:srgbClr val="1C1C1C"/>
                          </a:solidFill>
                          <a:latin typeface="Tempus Sans ITC" panose="04020404030D07020202" pitchFamily="82" charset="0"/>
                        </a:rPr>
                        <a:t>Wednesday</a:t>
                      </a:r>
                      <a:endParaRPr lang="en-US" sz="1200" baseline="0" dirty="0">
                        <a:solidFill>
                          <a:srgbClr val="1C1C1C"/>
                        </a:solidFill>
                        <a:latin typeface="Tempus Sans ITC" panose="04020404030D07020202" pitchFamily="82" charset="0"/>
                      </a:endParaRPr>
                    </a:p>
                  </a:txBody>
                  <a:tcPr/>
                </a:tc>
                <a:tc>
                  <a:txBody>
                    <a:bodyPr/>
                    <a:lstStyle/>
                    <a:p>
                      <a:r>
                        <a:rPr lang="en-US" sz="1200" baseline="0" dirty="0" smtClean="0">
                          <a:solidFill>
                            <a:srgbClr val="1C1C1C"/>
                          </a:solidFill>
                          <a:latin typeface="Tempus Sans ITC" panose="04020404030D07020202" pitchFamily="82" charset="0"/>
                        </a:rPr>
                        <a:t>Thursday</a:t>
                      </a:r>
                      <a:endParaRPr lang="en-US" sz="1200" baseline="0" dirty="0">
                        <a:solidFill>
                          <a:srgbClr val="1C1C1C"/>
                        </a:solidFill>
                        <a:latin typeface="Tempus Sans ITC" panose="04020404030D07020202" pitchFamily="82" charset="0"/>
                      </a:endParaRPr>
                    </a:p>
                  </a:txBody>
                  <a:tcPr/>
                </a:tc>
                <a:tc>
                  <a:txBody>
                    <a:bodyPr/>
                    <a:lstStyle/>
                    <a:p>
                      <a:r>
                        <a:rPr lang="en-US" sz="1200" baseline="0" dirty="0" smtClean="0">
                          <a:solidFill>
                            <a:srgbClr val="1C1C1C"/>
                          </a:solidFill>
                          <a:latin typeface="Tempus Sans ITC" panose="04020404030D07020202" pitchFamily="82" charset="0"/>
                        </a:rPr>
                        <a:t>Friday</a:t>
                      </a:r>
                      <a:endParaRPr lang="en-US" sz="1200" baseline="0" dirty="0">
                        <a:solidFill>
                          <a:srgbClr val="1C1C1C"/>
                        </a:solidFill>
                        <a:latin typeface="Tempus Sans ITC" panose="04020404030D07020202" pitchFamily="82" charset="0"/>
                      </a:endParaRPr>
                    </a:p>
                  </a:txBody>
                  <a:tcPr/>
                </a:tc>
              </a:tr>
              <a:tr h="370840">
                <a:tc>
                  <a:txBody>
                    <a:bodyPr/>
                    <a:lstStyle/>
                    <a:p>
                      <a:r>
                        <a:rPr lang="en-US" sz="1200" b="1" baseline="0" dirty="0" smtClean="0">
                          <a:solidFill>
                            <a:srgbClr val="1C1C1C"/>
                          </a:solidFill>
                          <a:latin typeface="Tempus Sans ITC" panose="04020404030D07020202" pitchFamily="82" charset="0"/>
                        </a:rPr>
                        <a:t>Self and Social</a:t>
                      </a:r>
                    </a:p>
                    <a:p>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Felt Faces</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Feeling Plates</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“Good Morning Chart”</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“Happy Bubbles”</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Hands are not for Hitting</a:t>
                      </a:r>
                      <a:endParaRPr lang="en-US" sz="1200" b="1" baseline="0" dirty="0">
                        <a:solidFill>
                          <a:srgbClr val="1C1C1C"/>
                        </a:solidFill>
                        <a:latin typeface="Tempus Sans ITC" panose="04020404030D07020202" pitchFamily="82" charset="0"/>
                      </a:endParaRPr>
                    </a:p>
                  </a:txBody>
                  <a:tcPr/>
                </a:tc>
              </a:tr>
              <a:tr h="370840">
                <a:tc>
                  <a:txBody>
                    <a:bodyPr/>
                    <a:lstStyle/>
                    <a:p>
                      <a:endParaRPr lang="en-US" sz="1200" b="1" baseline="0" dirty="0" smtClean="0">
                        <a:solidFill>
                          <a:srgbClr val="1C1C1C"/>
                        </a:solidFill>
                        <a:latin typeface="Tempus Sans ITC" panose="04020404030D07020202" pitchFamily="82" charset="0"/>
                      </a:endParaRPr>
                    </a:p>
                    <a:p>
                      <a:r>
                        <a:rPr lang="en-US" sz="1200" b="1" baseline="0" dirty="0" smtClean="0">
                          <a:solidFill>
                            <a:srgbClr val="1C1C1C"/>
                          </a:solidFill>
                          <a:latin typeface="Tempus Sans ITC" panose="04020404030D07020202" pitchFamily="82" charset="0"/>
                        </a:rPr>
                        <a:t>Language and Literacy</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Alphabet Mystery Book</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“Bring the Book to Life</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Make Letters with our play dough</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Invitations</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Alphabet Mystery Book</a:t>
                      </a:r>
                      <a:endParaRPr lang="en-US" sz="1200" b="1" baseline="0" dirty="0">
                        <a:solidFill>
                          <a:srgbClr val="1C1C1C"/>
                        </a:solidFill>
                        <a:latin typeface="Tempus Sans ITC" panose="04020404030D07020202" pitchFamily="82" charset="0"/>
                      </a:endParaRPr>
                    </a:p>
                  </a:txBody>
                  <a:tcPr/>
                </a:tc>
              </a:tr>
              <a:tr h="370840">
                <a:tc>
                  <a:txBody>
                    <a:bodyPr/>
                    <a:lstStyle/>
                    <a:p>
                      <a:endParaRPr lang="en-US" sz="1200" b="1" baseline="0" dirty="0" smtClean="0">
                        <a:solidFill>
                          <a:srgbClr val="1C1C1C"/>
                        </a:solidFill>
                        <a:latin typeface="Tempus Sans ITC" panose="04020404030D07020202" pitchFamily="82" charset="0"/>
                      </a:endParaRPr>
                    </a:p>
                    <a:p>
                      <a:r>
                        <a:rPr lang="en-US" sz="1200" b="1" baseline="0" dirty="0" smtClean="0">
                          <a:solidFill>
                            <a:srgbClr val="1C1C1C"/>
                          </a:solidFill>
                          <a:latin typeface="Tempus Sans ITC" panose="04020404030D07020202" pitchFamily="82" charset="0"/>
                        </a:rPr>
                        <a:t>Cognitive</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Tape Road</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Tube Play</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Mystery Bag </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String Scavenger Hunt</a:t>
                      </a:r>
                      <a:endParaRPr lang="en-US" sz="1200" b="1" baseline="0" dirty="0">
                        <a:solidFill>
                          <a:srgbClr val="1C1C1C"/>
                        </a:solidFill>
                        <a:latin typeface="Tempus Sans ITC" panose="04020404030D07020202" pitchFamily="82" charset="0"/>
                      </a:endParaRPr>
                    </a:p>
                  </a:txBody>
                  <a:tcPr/>
                </a:tc>
                <a:tc>
                  <a:txBody>
                    <a:bodyPr/>
                    <a:lstStyle/>
                    <a:p>
                      <a:endParaRPr lang="en-US" sz="1200" b="1" baseline="0" dirty="0">
                        <a:solidFill>
                          <a:srgbClr val="1C1C1C"/>
                        </a:solidFill>
                        <a:latin typeface="Tempus Sans ITC" panose="04020404030D07020202" pitchFamily="82" charset="0"/>
                      </a:endParaRPr>
                    </a:p>
                  </a:txBody>
                  <a:tcPr/>
                </a:tc>
              </a:tr>
              <a:tr h="370840">
                <a:tc>
                  <a:txBody>
                    <a:bodyPr/>
                    <a:lstStyle/>
                    <a:p>
                      <a:endParaRPr lang="en-US" sz="1200" b="1" baseline="0" dirty="0" smtClean="0">
                        <a:solidFill>
                          <a:srgbClr val="1C1C1C"/>
                        </a:solidFill>
                        <a:latin typeface="Tempus Sans ITC" panose="04020404030D07020202" pitchFamily="82" charset="0"/>
                      </a:endParaRPr>
                    </a:p>
                    <a:p>
                      <a:r>
                        <a:rPr lang="en-US" sz="1200" b="1" baseline="0" dirty="0" smtClean="0">
                          <a:solidFill>
                            <a:srgbClr val="1C1C1C"/>
                          </a:solidFill>
                          <a:latin typeface="Tempus Sans ITC" panose="04020404030D07020202" pitchFamily="82" charset="0"/>
                        </a:rPr>
                        <a:t>Motor and Perceptual</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Pipe Cleaner Strainer</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Rainbow Counting</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Snowflake Puzzle</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Graphing Berries</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“All the Supplies”</a:t>
                      </a:r>
                      <a:endParaRPr lang="en-US" sz="1200" b="1" baseline="0" dirty="0">
                        <a:solidFill>
                          <a:srgbClr val="1C1C1C"/>
                        </a:solidFill>
                        <a:latin typeface="Tempus Sans ITC" panose="04020404030D07020202" pitchFamily="82" charset="0"/>
                      </a:endParaRPr>
                    </a:p>
                  </a:txBody>
                  <a:tcPr/>
                </a:tc>
              </a:tr>
              <a:tr h="370840">
                <a:tc>
                  <a:txBody>
                    <a:bodyPr/>
                    <a:lstStyle/>
                    <a:p>
                      <a:endParaRPr lang="en-US" sz="1200" b="1" baseline="0" dirty="0" smtClean="0">
                        <a:solidFill>
                          <a:srgbClr val="1C1C1C"/>
                        </a:solidFill>
                        <a:latin typeface="Tempus Sans ITC" panose="04020404030D07020202" pitchFamily="82" charset="0"/>
                      </a:endParaRPr>
                    </a:p>
                    <a:p>
                      <a:r>
                        <a:rPr lang="en-US" sz="1200" b="1" baseline="0" dirty="0" smtClean="0">
                          <a:solidFill>
                            <a:srgbClr val="1C1C1C"/>
                          </a:solidFill>
                          <a:latin typeface="Tempus Sans ITC" panose="04020404030D07020202" pitchFamily="82" charset="0"/>
                        </a:rPr>
                        <a:t>Health</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Healthy Food Hunt</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Vegetable painting</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Paper Pizza</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Eating a Rainbow</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Toothbrush Paints</a:t>
                      </a:r>
                      <a:endParaRPr lang="en-US" sz="1200" b="1" baseline="0" dirty="0">
                        <a:solidFill>
                          <a:srgbClr val="1C1C1C"/>
                        </a:solidFill>
                        <a:latin typeface="Tempus Sans ITC" panose="04020404030D07020202" pitchFamily="82" charset="0"/>
                      </a:endParaRPr>
                    </a:p>
                  </a:txBody>
                  <a:tcPr/>
                </a:tc>
              </a:tr>
              <a:tr h="370840">
                <a:tc>
                  <a:txBody>
                    <a:bodyPr/>
                    <a:lstStyle/>
                    <a:p>
                      <a:r>
                        <a:rPr lang="en-US" sz="1200" b="1" baseline="0" dirty="0" smtClean="0">
                          <a:solidFill>
                            <a:srgbClr val="1C1C1C"/>
                          </a:solidFill>
                          <a:latin typeface="Tempus Sans ITC" panose="04020404030D07020202" pitchFamily="82" charset="0"/>
                        </a:rPr>
                        <a:t>Science, Sensory, Art</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Snowflake Painting</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Float or Sink</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G is for Gravity</a:t>
                      </a:r>
                      <a:endParaRPr lang="en-US" sz="1200" b="1" baseline="0" dirty="0">
                        <a:solidFill>
                          <a:srgbClr val="1C1C1C"/>
                        </a:solidFill>
                        <a:latin typeface="Tempus Sans ITC" panose="04020404030D07020202" pitchFamily="82" charset="0"/>
                      </a:endParaRPr>
                    </a:p>
                  </a:txBody>
                  <a:tcPr/>
                </a:tc>
                <a:tc>
                  <a:txBody>
                    <a:bodyPr/>
                    <a:lstStyle/>
                    <a:p>
                      <a:r>
                        <a:rPr lang="en-US" sz="1200" b="1" baseline="0" dirty="0" smtClean="0">
                          <a:solidFill>
                            <a:srgbClr val="1C1C1C"/>
                          </a:solidFill>
                          <a:latin typeface="Tempus Sans ITC" panose="04020404030D07020202" pitchFamily="82" charset="0"/>
                        </a:rPr>
                        <a:t>Sensory Bags</a:t>
                      </a:r>
                      <a:endParaRPr lang="en-US" sz="1200" b="1" baseline="0" dirty="0">
                        <a:solidFill>
                          <a:srgbClr val="1C1C1C"/>
                        </a:solidFill>
                        <a:latin typeface="Tempus Sans ITC" panose="04020404030D07020202" pitchFamily="82" charset="0"/>
                      </a:endParaRPr>
                    </a:p>
                  </a:txBody>
                  <a:tcPr/>
                </a:tc>
                <a:tc>
                  <a:txBody>
                    <a:bodyPr/>
                    <a:lstStyle/>
                    <a:p>
                      <a:pPr algn="r"/>
                      <a:r>
                        <a:rPr lang="en-US" sz="1200" b="1" baseline="0" dirty="0" smtClean="0">
                          <a:solidFill>
                            <a:srgbClr val="1C1C1C"/>
                          </a:solidFill>
                          <a:latin typeface="Tempus Sans ITC" panose="04020404030D07020202" pitchFamily="82" charset="0"/>
                        </a:rPr>
                        <a:t>Piles of Ribbon</a:t>
                      </a:r>
                      <a:endParaRPr lang="en-US" sz="1200" b="1" baseline="0" dirty="0">
                        <a:solidFill>
                          <a:srgbClr val="1C1C1C"/>
                        </a:solidFill>
                        <a:latin typeface="Tempus Sans ITC" panose="04020404030D07020202" pitchFamily="82" charset="0"/>
                      </a:endParaRPr>
                    </a:p>
                  </a:txBody>
                  <a:tcPr/>
                </a:tc>
              </a:tr>
              <a:tr h="370840">
                <a:tc>
                  <a:txBody>
                    <a:bodyPr/>
                    <a:lstStyle/>
                    <a:p>
                      <a:endParaRPr lang="en-US" sz="1790" baseline="0" dirty="0" smtClean="0">
                        <a:latin typeface="Tempus Sans ITC" panose="04020404030D07020202" pitchFamily="82" charset="0"/>
                      </a:endParaRPr>
                    </a:p>
                    <a:p>
                      <a:endParaRPr lang="en-US" sz="1790" baseline="0" dirty="0">
                        <a:latin typeface="Tempus Sans ITC" panose="04020404030D07020202" pitchFamily="82" charset="0"/>
                      </a:endParaRPr>
                    </a:p>
                  </a:txBody>
                  <a:tcPr/>
                </a:tc>
                <a:tc>
                  <a:txBody>
                    <a:bodyPr/>
                    <a:lstStyle/>
                    <a:p>
                      <a:endParaRPr lang="en-US" sz="1790" baseline="0" dirty="0">
                        <a:latin typeface="Tempus Sans ITC" panose="04020404030D07020202" pitchFamily="82" charset="0"/>
                      </a:endParaRPr>
                    </a:p>
                  </a:txBody>
                  <a:tcPr/>
                </a:tc>
                <a:tc>
                  <a:txBody>
                    <a:bodyPr/>
                    <a:lstStyle/>
                    <a:p>
                      <a:endParaRPr lang="en-US" sz="1790" baseline="0" dirty="0">
                        <a:latin typeface="Tempus Sans ITC" panose="04020404030D07020202" pitchFamily="82" charset="0"/>
                      </a:endParaRPr>
                    </a:p>
                  </a:txBody>
                  <a:tcPr/>
                </a:tc>
                <a:tc>
                  <a:txBody>
                    <a:bodyPr/>
                    <a:lstStyle/>
                    <a:p>
                      <a:endParaRPr lang="en-US" sz="1790" baseline="0" dirty="0">
                        <a:latin typeface="Tempus Sans ITC" panose="04020404030D07020202" pitchFamily="82" charset="0"/>
                      </a:endParaRPr>
                    </a:p>
                  </a:txBody>
                  <a:tcPr/>
                </a:tc>
                <a:tc>
                  <a:txBody>
                    <a:bodyPr/>
                    <a:lstStyle/>
                    <a:p>
                      <a:endParaRPr lang="en-US" sz="1790" baseline="0" dirty="0">
                        <a:latin typeface="Tempus Sans ITC" panose="04020404030D07020202" pitchFamily="82" charset="0"/>
                      </a:endParaRPr>
                    </a:p>
                  </a:txBody>
                  <a:tcPr/>
                </a:tc>
                <a:tc>
                  <a:txBody>
                    <a:bodyPr/>
                    <a:lstStyle/>
                    <a:p>
                      <a:endParaRPr lang="en-US" sz="1790" baseline="0" dirty="0">
                        <a:latin typeface="Tempus Sans ITC" panose="04020404030D07020202" pitchFamily="82" charset="0"/>
                      </a:endParaRPr>
                    </a:p>
                  </a:txBody>
                  <a:tcPr/>
                </a:tc>
              </a:tr>
            </a:tbl>
          </a:graphicData>
        </a:graphic>
      </p:graphicFrame>
    </p:spTree>
    <p:extLst>
      <p:ext uri="{BB962C8B-B14F-4D97-AF65-F5344CB8AC3E}">
        <p14:creationId xmlns:p14="http://schemas.microsoft.com/office/powerpoint/2010/main" xmlns="" val="3365841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u="sng" dirty="0" smtClean="0">
                <a:latin typeface="Tempus Sans ITC" panose="04020404030D07020202" pitchFamily="82" charset="0"/>
              </a:rPr>
              <a:t>Saplings</a:t>
            </a:r>
            <a:r>
              <a:rPr lang="en-US" sz="7200" b="1" u="sng" dirty="0" smtClean="0">
                <a:latin typeface="Tempus Sans ITC" panose="04020404030D07020202" pitchFamily="82" charset="0"/>
              </a:rPr>
              <a:t> </a:t>
            </a:r>
            <a:r>
              <a:rPr lang="en-US" dirty="0" smtClean="0">
                <a:latin typeface="Tempus Sans ITC" panose="04020404030D07020202" pitchFamily="82" charset="0"/>
              </a:rPr>
              <a:t/>
            </a:r>
            <a:br>
              <a:rPr lang="en-US" dirty="0" smtClean="0">
                <a:latin typeface="Tempus Sans ITC" panose="04020404030D07020202" pitchFamily="82" charset="0"/>
              </a:rPr>
            </a:br>
            <a:r>
              <a:rPr lang="en-US" sz="2000" dirty="0" smtClean="0">
                <a:latin typeface="Tempus Sans ITC" panose="04020404030D07020202" pitchFamily="82" charset="0"/>
              </a:rPr>
              <a:t>Preschool Feb 2-6</a:t>
            </a:r>
            <a:endParaRPr lang="en-US" sz="2000" b="1" dirty="0">
              <a:latin typeface="Tempus Sans ITC" panose="04020404030D07020202" pitchFamily="82" charset="0"/>
            </a:endParaRPr>
          </a:p>
        </p:txBody>
      </p:sp>
      <p:graphicFrame>
        <p:nvGraphicFramePr>
          <p:cNvPr id="4" name="Table Placeholder 3"/>
          <p:cNvGraphicFramePr>
            <a:graphicFrameLocks noGrp="1"/>
          </p:cNvGraphicFramePr>
          <p:nvPr>
            <p:ph type="tbl" idx="1"/>
            <p:extLst>
              <p:ext uri="{D42A27DB-BD31-4B8C-83A1-F6EECF244321}">
                <p14:modId xmlns:p14="http://schemas.microsoft.com/office/powerpoint/2010/main" xmlns="" val="1660372888"/>
              </p:ext>
            </p:extLst>
          </p:nvPr>
        </p:nvGraphicFramePr>
        <p:xfrm>
          <a:off x="457200" y="1600200"/>
          <a:ext cx="8229600" cy="5034280"/>
        </p:xfrm>
        <a:graphic>
          <a:graphicData uri="http://schemas.openxmlformats.org/drawingml/2006/table">
            <a:tbl>
              <a:tblPr firstRow="1" bandRow="1">
                <a:tableStyleId>{F2DE63D5-997A-4646-A377-4702673A728D}</a:tableStyleId>
              </a:tblPr>
              <a:tblGrid>
                <a:gridCol w="1371600"/>
                <a:gridCol w="1371600"/>
                <a:gridCol w="1371600"/>
                <a:gridCol w="1371600"/>
                <a:gridCol w="1371600"/>
                <a:gridCol w="1371600"/>
              </a:tblGrid>
              <a:tr h="370840">
                <a:tc>
                  <a:txBody>
                    <a:bodyPr/>
                    <a:lstStyle/>
                    <a:p>
                      <a:endParaRPr lang="en-US" sz="1790" baseline="0" dirty="0">
                        <a:solidFill>
                          <a:srgbClr val="1C1C1C"/>
                        </a:solidFill>
                        <a:latin typeface="Tempus Sans ITC" panose="04020404030D07020202" pitchFamily="82" charset="0"/>
                      </a:endParaRPr>
                    </a:p>
                  </a:txBody>
                  <a:tcPr/>
                </a:tc>
                <a:tc>
                  <a:txBody>
                    <a:bodyPr/>
                    <a:lstStyle/>
                    <a:p>
                      <a:r>
                        <a:rPr lang="en-US" sz="1790" baseline="0" dirty="0" smtClean="0">
                          <a:solidFill>
                            <a:srgbClr val="1C1C1C"/>
                          </a:solidFill>
                          <a:latin typeface="Tempus Sans ITC" panose="04020404030D07020202" pitchFamily="82" charset="0"/>
                        </a:rPr>
                        <a:t>Monday</a:t>
                      </a:r>
                      <a:endParaRPr lang="en-US" sz="1790" baseline="0" dirty="0">
                        <a:solidFill>
                          <a:srgbClr val="1C1C1C"/>
                        </a:solidFill>
                        <a:latin typeface="Tempus Sans ITC" panose="04020404030D07020202" pitchFamily="82" charset="0"/>
                      </a:endParaRPr>
                    </a:p>
                  </a:txBody>
                  <a:tcPr/>
                </a:tc>
                <a:tc>
                  <a:txBody>
                    <a:bodyPr/>
                    <a:lstStyle/>
                    <a:p>
                      <a:r>
                        <a:rPr lang="en-US" sz="1790" baseline="0" dirty="0" smtClean="0">
                          <a:solidFill>
                            <a:srgbClr val="1C1C1C"/>
                          </a:solidFill>
                          <a:latin typeface="Tempus Sans ITC" panose="04020404030D07020202" pitchFamily="82" charset="0"/>
                        </a:rPr>
                        <a:t>Tuesday</a:t>
                      </a:r>
                      <a:endParaRPr lang="en-US" sz="1790" baseline="0" dirty="0">
                        <a:solidFill>
                          <a:srgbClr val="1C1C1C"/>
                        </a:solidFill>
                        <a:latin typeface="Tempus Sans ITC" panose="04020404030D07020202" pitchFamily="82" charset="0"/>
                      </a:endParaRPr>
                    </a:p>
                  </a:txBody>
                  <a:tcPr/>
                </a:tc>
                <a:tc>
                  <a:txBody>
                    <a:bodyPr/>
                    <a:lstStyle/>
                    <a:p>
                      <a:r>
                        <a:rPr lang="en-US" sz="1790" baseline="0" dirty="0" smtClean="0">
                          <a:solidFill>
                            <a:srgbClr val="1C1C1C"/>
                          </a:solidFill>
                          <a:latin typeface="Tempus Sans ITC" panose="04020404030D07020202" pitchFamily="82" charset="0"/>
                        </a:rPr>
                        <a:t>Wednesday</a:t>
                      </a:r>
                      <a:endParaRPr lang="en-US" sz="1790" baseline="0" dirty="0">
                        <a:solidFill>
                          <a:srgbClr val="1C1C1C"/>
                        </a:solidFill>
                        <a:latin typeface="Tempus Sans ITC" panose="04020404030D07020202" pitchFamily="82" charset="0"/>
                      </a:endParaRPr>
                    </a:p>
                  </a:txBody>
                  <a:tcPr/>
                </a:tc>
                <a:tc>
                  <a:txBody>
                    <a:bodyPr/>
                    <a:lstStyle/>
                    <a:p>
                      <a:r>
                        <a:rPr lang="en-US" sz="1790" baseline="0" dirty="0" smtClean="0">
                          <a:solidFill>
                            <a:srgbClr val="1C1C1C"/>
                          </a:solidFill>
                          <a:latin typeface="Tempus Sans ITC" panose="04020404030D07020202" pitchFamily="82" charset="0"/>
                        </a:rPr>
                        <a:t>Thursday</a:t>
                      </a:r>
                      <a:endParaRPr lang="en-US" sz="1790" baseline="0" dirty="0">
                        <a:solidFill>
                          <a:srgbClr val="1C1C1C"/>
                        </a:solidFill>
                        <a:latin typeface="Tempus Sans ITC" panose="04020404030D07020202" pitchFamily="82" charset="0"/>
                      </a:endParaRPr>
                    </a:p>
                  </a:txBody>
                  <a:tcPr/>
                </a:tc>
                <a:tc>
                  <a:txBody>
                    <a:bodyPr/>
                    <a:lstStyle/>
                    <a:p>
                      <a:r>
                        <a:rPr lang="en-US" sz="1790" baseline="0" dirty="0" smtClean="0">
                          <a:solidFill>
                            <a:srgbClr val="1C1C1C"/>
                          </a:solidFill>
                          <a:latin typeface="Tempus Sans ITC" panose="04020404030D07020202" pitchFamily="82" charset="0"/>
                        </a:rPr>
                        <a:t>Friday</a:t>
                      </a:r>
                      <a:endParaRPr lang="en-US" sz="1790"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Morning Meeting</a:t>
                      </a:r>
                    </a:p>
                    <a:p>
                      <a:endParaRPr lang="en-US" sz="1200" b="1" u="sng"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Locate Pennsylvania on map, Song I see a little Groundhog, Mr. Groundhog</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Shadows (see interest in space)</a:t>
                      </a:r>
                    </a:p>
                  </a:txBody>
                  <a:tcPr/>
                </a:tc>
                <a:tc>
                  <a:txBody>
                    <a:bodyPr/>
                    <a:lstStyle/>
                    <a:p>
                      <a:r>
                        <a:rPr lang="en-US" sz="1100" b="1" baseline="0" dirty="0" smtClean="0">
                          <a:solidFill>
                            <a:srgbClr val="1C1C1C"/>
                          </a:solidFill>
                          <a:latin typeface="Tempus Sans ITC" panose="04020404030D07020202" pitchFamily="82" charset="0"/>
                        </a:rPr>
                        <a:t>Space! Sun-Planets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Rocket Ships, astronauts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Stars</a:t>
                      </a:r>
                      <a:endParaRPr lang="en-US" sz="1100" b="1"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Writing Center </a:t>
                      </a:r>
                    </a:p>
                    <a:p>
                      <a:endParaRPr lang="en-US" sz="1200" b="1" u="sng"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Groundhog day pictures with words; Burrow, Feb. 2, Phil</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Shadow letters, drawing shadows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Names of the planets; space journal</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Mailing letters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Names of constellations</a:t>
                      </a:r>
                      <a:endParaRPr lang="en-US" sz="1100" b="1"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Math Center</a:t>
                      </a:r>
                    </a:p>
                    <a:p>
                      <a:endParaRPr lang="en-US" sz="1200" b="1" u="sng"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Animal counters, groundhog cut-out (ordering numbers)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Sundials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Cutting circles, spheres, </a:t>
                      </a:r>
                    </a:p>
                    <a:p>
                      <a:r>
                        <a:rPr lang="en-US" sz="1100" b="1" baseline="0" dirty="0" smtClean="0">
                          <a:solidFill>
                            <a:srgbClr val="1C1C1C"/>
                          </a:solidFill>
                          <a:latin typeface="Tempus Sans ITC" panose="04020404030D07020202" pitchFamily="82" charset="0"/>
                        </a:rPr>
                        <a:t>Sun catchers </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Countdown cards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Counting stars</a:t>
                      </a:r>
                      <a:endParaRPr lang="en-US" sz="1100" b="1"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Science Center</a:t>
                      </a:r>
                    </a:p>
                    <a:p>
                      <a:endParaRPr lang="en-US" sz="1200" b="1" u="sng"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Where do Groundhogs live? Habitat</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Pictures of planets, making shadows with flashlights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Space pictures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Astronaut food; Dehydrated fruit</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Constellations, galaxy play dough making</a:t>
                      </a:r>
                      <a:endParaRPr lang="en-US" sz="1100" b="1"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Dramatic Play</a:t>
                      </a:r>
                    </a:p>
                    <a:p>
                      <a:endParaRPr lang="en-US" sz="1200" b="1" u="sng"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Animal songs and animal actions; shadow tag/shadow shapes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Flashlights, shadow stories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Rotating around the sun</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Astronauts: Teamwork</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Cooking with galaxy </a:t>
                      </a:r>
                      <a:r>
                        <a:rPr lang="en-US" sz="1100" b="1" baseline="0" dirty="0" err="1" smtClean="0">
                          <a:solidFill>
                            <a:srgbClr val="1C1C1C"/>
                          </a:solidFill>
                          <a:latin typeface="Tempus Sans ITC" panose="04020404030D07020202" pitchFamily="82" charset="0"/>
                        </a:rPr>
                        <a:t>playdough</a:t>
                      </a:r>
                      <a:endParaRPr lang="en-US" sz="1100" b="1"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Art Center</a:t>
                      </a:r>
                      <a:endParaRPr lang="en-US" sz="1200" b="1" u="sng"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Groundhog pop up craft</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Shadow painting </a:t>
                      </a:r>
                    </a:p>
                    <a:p>
                      <a:r>
                        <a:rPr lang="en-US" sz="1100" b="1" baseline="0" dirty="0" smtClean="0">
                          <a:solidFill>
                            <a:srgbClr val="1C1C1C"/>
                          </a:solidFill>
                          <a:latin typeface="Tempus Sans ITC" panose="04020404030D07020202" pitchFamily="82" charset="0"/>
                        </a:rPr>
                        <a:t>Shadow tracing (bodies)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Painting coloring planets</a:t>
                      </a:r>
                    </a:p>
                  </a:txBody>
                  <a:tcPr/>
                </a:tc>
                <a:tc>
                  <a:txBody>
                    <a:bodyPr/>
                    <a:lstStyle/>
                    <a:p>
                      <a:r>
                        <a:rPr lang="en-US" sz="1100" b="1" baseline="0" dirty="0" smtClean="0">
                          <a:solidFill>
                            <a:srgbClr val="1C1C1C"/>
                          </a:solidFill>
                          <a:latin typeface="Tempus Sans ITC" panose="04020404030D07020202" pitchFamily="82" charset="0"/>
                        </a:rPr>
                        <a:t>Sun Drawings, </a:t>
                      </a:r>
                    </a:p>
                    <a:p>
                      <a:r>
                        <a:rPr lang="en-US" sz="1100" b="1" baseline="0" dirty="0" smtClean="0">
                          <a:solidFill>
                            <a:srgbClr val="1C1C1C"/>
                          </a:solidFill>
                          <a:latin typeface="Tempus Sans ITC" panose="04020404030D07020202" pitchFamily="82" charset="0"/>
                        </a:rPr>
                        <a:t>Rocket Ship: Name with paper towel roll</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Glow in the dark </a:t>
                      </a:r>
                      <a:endParaRPr lang="en-US" sz="1100" b="1" baseline="0" dirty="0">
                        <a:solidFill>
                          <a:srgbClr val="1C1C1C"/>
                        </a:solidFill>
                        <a:latin typeface="Tempus Sans ITC" panose="04020404030D07020202" pitchFamily="82" charset="0"/>
                      </a:endParaRPr>
                    </a:p>
                  </a:txBody>
                  <a:tcPr/>
                </a:tc>
              </a:tr>
              <a:tr h="370840">
                <a:tc>
                  <a:txBody>
                    <a:bodyPr/>
                    <a:lstStyle/>
                    <a:p>
                      <a:r>
                        <a:rPr lang="en-US" sz="1200" b="1" u="sng" baseline="0" dirty="0" smtClean="0">
                          <a:solidFill>
                            <a:srgbClr val="1C1C1C"/>
                          </a:solidFill>
                          <a:latin typeface="Tempus Sans ITC" panose="04020404030D07020202" pitchFamily="82" charset="0"/>
                        </a:rPr>
                        <a:t>Books/Literacy</a:t>
                      </a:r>
                    </a:p>
                    <a:p>
                      <a:endParaRPr lang="en-US" sz="1200" b="1" u="sng"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Groundhog shared writing</a:t>
                      </a:r>
                    </a:p>
                  </a:txBody>
                  <a:tcPr/>
                </a:tc>
                <a:tc>
                  <a:txBody>
                    <a:bodyPr/>
                    <a:lstStyle/>
                    <a:p>
                      <a:r>
                        <a:rPr lang="en-US" sz="1100" b="1" baseline="0" dirty="0" smtClean="0">
                          <a:solidFill>
                            <a:srgbClr val="1C1C1C"/>
                          </a:solidFill>
                          <a:latin typeface="Tempus Sans ITC" panose="04020404030D07020202" pitchFamily="82" charset="0"/>
                        </a:rPr>
                        <a:t>Making “SH” words, </a:t>
                      </a:r>
                    </a:p>
                    <a:p>
                      <a:r>
                        <a:rPr lang="en-US" sz="1100" b="1" baseline="0" dirty="0" smtClean="0">
                          <a:solidFill>
                            <a:srgbClr val="1C1C1C"/>
                          </a:solidFill>
                          <a:latin typeface="Tempus Sans ITC" panose="04020404030D07020202" pitchFamily="82" charset="0"/>
                        </a:rPr>
                        <a:t>Sunshine makes the Seasons</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Space Exploration</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Big Dipper, What do astronauts do?</a:t>
                      </a:r>
                      <a:endParaRPr lang="en-US" sz="1100" b="1" baseline="0" dirty="0">
                        <a:solidFill>
                          <a:srgbClr val="1C1C1C"/>
                        </a:solidFill>
                        <a:latin typeface="Tempus Sans ITC" panose="04020404030D07020202" pitchFamily="82" charset="0"/>
                      </a:endParaRPr>
                    </a:p>
                  </a:txBody>
                  <a:tcPr/>
                </a:tc>
                <a:tc>
                  <a:txBody>
                    <a:bodyPr/>
                    <a:lstStyle/>
                    <a:p>
                      <a:r>
                        <a:rPr lang="en-US" sz="1100" b="1" baseline="0" dirty="0" smtClean="0">
                          <a:solidFill>
                            <a:srgbClr val="1C1C1C"/>
                          </a:solidFill>
                          <a:latin typeface="Tempus Sans ITC" panose="04020404030D07020202" pitchFamily="82" charset="0"/>
                        </a:rPr>
                        <a:t>Harriet Tubman</a:t>
                      </a:r>
                      <a:endParaRPr lang="en-US" sz="1100" b="1" baseline="0" dirty="0">
                        <a:solidFill>
                          <a:srgbClr val="1C1C1C"/>
                        </a:solidFill>
                        <a:latin typeface="Tempus Sans ITC" panose="04020404030D07020202" pitchFamily="82" charset="0"/>
                      </a:endParaRPr>
                    </a:p>
                  </a:txBody>
                  <a:tcPr/>
                </a:tc>
              </a:tr>
            </a:tbl>
          </a:graphicData>
        </a:graphic>
      </p:graphicFrame>
    </p:spTree>
    <p:extLst>
      <p:ext uri="{BB962C8B-B14F-4D97-AF65-F5344CB8AC3E}">
        <p14:creationId xmlns:p14="http://schemas.microsoft.com/office/powerpoint/2010/main" xmlns="" val="2011575632"/>
      </p:ext>
    </p:extLst>
  </p:cSld>
  <p:clrMapOvr>
    <a:masterClrMapping/>
  </p:clrMapOvr>
</p:sld>
</file>

<file path=ppt/theme/theme1.xml><?xml version="1.0" encoding="utf-8"?>
<a:theme xmlns:a="http://schemas.openxmlformats.org/drawingml/2006/main" name="Default Design">
  <a:themeElements>
    <a:clrScheme name="Custom 2">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C00000"/>
      </a:hlink>
      <a:folHlink>
        <a:srgbClr val="007B7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9966</TotalTime>
  <Words>1109</Words>
  <Application>Microsoft Office PowerPoint</Application>
  <PresentationFormat>On-screen Show (4:3)</PresentationFormat>
  <Paragraphs>197</Paragraphs>
  <Slides>6</Slides>
  <Notes>3</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Slide 1</vt:lpstr>
      <vt:lpstr>Upcoming Events: </vt:lpstr>
      <vt:lpstr>Slide 3</vt:lpstr>
      <vt:lpstr>Seeds   (birth-3 years) February 2-6</vt:lpstr>
      <vt:lpstr>Sprouts  (ages 2-3 years) February 2-6, 2015</vt:lpstr>
      <vt:lpstr>Saplings  Preschool Feb 2-6</vt:lpstr>
    </vt:vector>
  </TitlesOfParts>
  <Company>Clearly Presented 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PowerPoint Template</dc:title>
  <dc:creator>Presentation Magazine</dc:creator>
  <cp:lastModifiedBy>DJ</cp:lastModifiedBy>
  <cp:revision>202</cp:revision>
  <cp:lastPrinted>2015-02-02T23:21:18Z</cp:lastPrinted>
  <dcterms:created xsi:type="dcterms:W3CDTF">2009-11-03T13:35:13Z</dcterms:created>
  <dcterms:modified xsi:type="dcterms:W3CDTF">2015-02-09T02:14:07Z</dcterms:modified>
</cp:coreProperties>
</file>